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8" r:id="rId2"/>
    <p:sldId id="257" r:id="rId3"/>
    <p:sldId id="262" r:id="rId4"/>
    <p:sldId id="260" r:id="rId5"/>
    <p:sldId id="292" r:id="rId6"/>
    <p:sldId id="293" r:id="rId7"/>
    <p:sldId id="275" r:id="rId8"/>
    <p:sldId id="294" r:id="rId9"/>
    <p:sldId id="297" r:id="rId10"/>
    <p:sldId id="296" r:id="rId11"/>
    <p:sldId id="305" r:id="rId12"/>
    <p:sldId id="306" r:id="rId13"/>
    <p:sldId id="334" r:id="rId14"/>
    <p:sldId id="318" r:id="rId15"/>
    <p:sldId id="319" r:id="rId16"/>
    <p:sldId id="284" r:id="rId17"/>
    <p:sldId id="301" r:id="rId18"/>
    <p:sldId id="299" r:id="rId19"/>
    <p:sldId id="316" r:id="rId20"/>
    <p:sldId id="329" r:id="rId21"/>
    <p:sldId id="330" r:id="rId22"/>
    <p:sldId id="331" r:id="rId23"/>
    <p:sldId id="332" r:id="rId24"/>
    <p:sldId id="335" r:id="rId25"/>
    <p:sldId id="333" r:id="rId26"/>
    <p:sldId id="285" r:id="rId27"/>
    <p:sldId id="315" r:id="rId28"/>
    <p:sldId id="336" r:id="rId29"/>
    <p:sldId id="295" r:id="rId30"/>
    <p:sldId id="340" r:id="rId31"/>
    <p:sldId id="312" r:id="rId32"/>
    <p:sldId id="311" r:id="rId33"/>
    <p:sldId id="281" r:id="rId34"/>
    <p:sldId id="337" r:id="rId35"/>
    <p:sldId id="338" r:id="rId36"/>
    <p:sldId id="320" r:id="rId37"/>
    <p:sldId id="302" r:id="rId38"/>
    <p:sldId id="291" r:id="rId39"/>
    <p:sldId id="303" r:id="rId40"/>
    <p:sldId id="326" r:id="rId41"/>
    <p:sldId id="304" r:id="rId42"/>
    <p:sldId id="310" r:id="rId43"/>
    <p:sldId id="308" r:id="rId44"/>
    <p:sldId id="321" r:id="rId45"/>
    <p:sldId id="323" r:id="rId46"/>
    <p:sldId id="324" r:id="rId4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C1C147"/>
    <a:srgbClr val="434FC5"/>
    <a:srgbClr val="A4BC4C"/>
    <a:srgbClr val="62BF49"/>
    <a:srgbClr val="C34557"/>
    <a:srgbClr val="47A1C1"/>
    <a:srgbClr val="44C46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58218" autoAdjust="0"/>
  </p:normalViewPr>
  <p:slideViewPr>
    <p:cSldViewPr snapToGrid="0">
      <p:cViewPr varScale="1">
        <p:scale>
          <a:sx n="50" d="100"/>
          <a:sy n="50" d="100"/>
        </p:scale>
        <p:origin x="177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0D35F-E92A-4EC5-82B9-423CFC2FDF1A}" type="datetimeFigureOut">
              <a:rPr lang="de-DE" smtClean="0"/>
              <a:t>12.12.2019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8CEB9-205A-40DD-B474-60C8DE3808B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17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, GitHub und mehr!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761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Bob: </a:t>
            </a:r>
            <a:r>
              <a:rPr lang="de-DE" dirty="0" err="1"/>
              <a:t>Staging</a:t>
            </a:r>
            <a:r>
              <a:rPr lang="de-DE" dirty="0"/>
              <a:t> Area: Selektiv Committen + Text</a:t>
            </a:r>
          </a:p>
          <a:p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998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Kennt ihr diesen Workflow? &lt;Video oder Bild&gt; Was ist daran falsch?</a:t>
            </a:r>
          </a:p>
          <a:p>
            <a:endParaRPr lang="de-DE" dirty="0"/>
          </a:p>
          <a:p>
            <a:r>
              <a:rPr lang="de-DE" dirty="0"/>
              <a:t>Im Zuge der </a:t>
            </a:r>
            <a:r>
              <a:rPr lang="de-DE" dirty="0" err="1"/>
              <a:t>Praentation</a:t>
            </a:r>
            <a:r>
              <a:rPr lang="de-DE" dirty="0"/>
              <a:t>: Ein paar </a:t>
            </a:r>
            <a:r>
              <a:rPr lang="de-DE" dirty="0" err="1"/>
              <a:t>Loesungen</a:t>
            </a:r>
            <a:r>
              <a:rPr lang="de-DE" dirty="0"/>
              <a:t>.</a:t>
            </a:r>
          </a:p>
          <a:p>
            <a:r>
              <a:rPr lang="de-DE" dirty="0"/>
              <a:t>(</a:t>
            </a:r>
            <a:r>
              <a:rPr lang="de-DE" dirty="0" err="1"/>
              <a:t>GitKraken</a:t>
            </a:r>
            <a:r>
              <a:rPr lang="de-DE" dirty="0"/>
              <a:t>, Cherry Picking)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067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5041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Weiter mit der Geschichte: Bob zeigt die Webseite seinem Freund… </a:t>
            </a:r>
          </a:p>
          <a:p>
            <a:endParaRPr lang="de-D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9130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 500</a:t>
            </a:r>
          </a:p>
          <a:p>
            <a:r>
              <a:rPr lang="de-DE" dirty="0"/>
              <a:t>Nicht implementierte Funktion oder so</a:t>
            </a:r>
          </a:p>
          <a:p>
            <a:endParaRPr lang="de-DE" dirty="0"/>
          </a:p>
          <a:p>
            <a:r>
              <a:rPr lang="de-DE" b="1" dirty="0" err="1"/>
              <a:t>Loesung</a:t>
            </a:r>
            <a:r>
              <a:rPr lang="de-DE" b="1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185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Dev</a:t>
            </a:r>
            <a:r>
              <a:rPr lang="de-DE" dirty="0"/>
              <a:t> and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branch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Fertig: Ab in den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branch</a:t>
            </a:r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27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Bob will nicht mehr alles machen. Er ist eher ein Fan von „Toll, ein anderer machts“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749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Also braucht Bob ein „remote“ Repository, auf welches alle zugreifen </a:t>
            </a:r>
            <a:r>
              <a:rPr lang="de-DE" dirty="0" err="1"/>
              <a:t>koennen</a:t>
            </a:r>
            <a:r>
              <a:rPr lang="de-DE" dirty="0"/>
              <a:t> und welches mit dem lokalen synchronisiert wird.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082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Neues </a:t>
            </a:r>
            <a:r>
              <a:rPr lang="de-DE" dirty="0" err="1">
                <a:sym typeface="Wingdings" panose="05000000000000000000" pitchFamily="2" charset="2"/>
              </a:rPr>
              <a:t>Repo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  <a:p>
            <a:r>
              <a:rPr lang="de-DE" dirty="0"/>
              <a:t>Name? GitHub </a:t>
            </a:r>
            <a:r>
              <a:rPr lang="de-DE" dirty="0" err="1"/>
              <a:t>Trending</a:t>
            </a:r>
            <a:r>
              <a:rPr lang="de-DE" dirty="0"/>
              <a:t>. </a:t>
            </a:r>
            <a:r>
              <a:rPr lang="de-DE" dirty="0" err="1"/>
              <a:t>kebab-case</a:t>
            </a:r>
            <a:r>
              <a:rPr lang="de-DE" dirty="0"/>
              <a:t> oder </a:t>
            </a:r>
            <a:r>
              <a:rPr lang="de-DE" dirty="0" err="1"/>
              <a:t>PascalCase</a:t>
            </a:r>
            <a:endParaRPr lang="de-DE" dirty="0"/>
          </a:p>
          <a:p>
            <a:endParaRPr lang="de-DE" dirty="0"/>
          </a:p>
          <a:p>
            <a:r>
              <a:rPr lang="de-DE" dirty="0"/>
              <a:t>Lizenz: Fragts den Rechtsanwalt.</a:t>
            </a:r>
          </a:p>
          <a:p>
            <a:r>
              <a:rPr lang="de-DE" dirty="0"/>
              <a:t>Starke Copyleft (GNU GPL) – </a:t>
            </a:r>
            <a:r>
              <a:rPr lang="de-DE" dirty="0" err="1"/>
              <a:t>Whatever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(</a:t>
            </a:r>
            <a:r>
              <a:rPr lang="de-DE" dirty="0" err="1"/>
              <a:t>Unlicence</a:t>
            </a:r>
            <a:r>
              <a:rPr lang="de-DE" dirty="0"/>
              <a:t>, CC0)</a:t>
            </a:r>
          </a:p>
          <a:p>
            <a:endParaRPr lang="de-DE" dirty="0"/>
          </a:p>
          <a:p>
            <a:r>
              <a:rPr lang="de-DE" b="1" dirty="0"/>
              <a:t>Und los gehts! Bob hat gleich 100 Entwickler angeheuert, da er vorgestern im Lotto gewonnen 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018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Chaos. Im Englischen </a:t>
            </a:r>
            <a:r>
              <a:rPr lang="de-DE" dirty="0" err="1"/>
              <a:t>wuerde</a:t>
            </a:r>
            <a:r>
              <a:rPr lang="de-DE" dirty="0"/>
              <a:t> man fast „</a:t>
            </a:r>
            <a:r>
              <a:rPr lang="de-DE" dirty="0" err="1"/>
              <a:t>herding</a:t>
            </a:r>
            <a:r>
              <a:rPr lang="de-DE" dirty="0"/>
              <a:t> </a:t>
            </a:r>
            <a:r>
              <a:rPr lang="de-DE" dirty="0" err="1"/>
              <a:t>cats</a:t>
            </a:r>
            <a:r>
              <a:rPr lang="de-DE" dirty="0"/>
              <a:t>“ dazusagen.</a:t>
            </a:r>
          </a:p>
          <a:p>
            <a:endParaRPr lang="de-DE" dirty="0"/>
          </a:p>
          <a:p>
            <a:r>
              <a:rPr lang="de-DE" dirty="0"/>
              <a:t>Alle machen irgendetwas und arbeiten auf dem gleichen Code. </a:t>
            </a:r>
          </a:p>
          <a:p>
            <a:endParaRPr lang="de-DE" dirty="0"/>
          </a:p>
          <a:p>
            <a:r>
              <a:rPr lang="de-DE" b="1" dirty="0">
                <a:sym typeface="Wingdings" panose="05000000000000000000" pitchFamily="2" charset="2"/>
              </a:rPr>
              <a:t></a:t>
            </a:r>
            <a:r>
              <a:rPr lang="de-DE" b="1" dirty="0"/>
              <a:t> Ganz neuen Workflow!</a:t>
            </a:r>
            <a:r>
              <a:rPr lang="de-DE" dirty="0"/>
              <a:t> (GitHub Flow)</a:t>
            </a:r>
          </a:p>
          <a:p>
            <a:r>
              <a:rPr lang="de-DE" dirty="0"/>
              <a:t>Mit </a:t>
            </a:r>
            <a:r>
              <a:rPr lang="de-DE" dirty="0" err="1"/>
              <a:t>Branching</a:t>
            </a:r>
            <a:r>
              <a:rPr lang="de-DE" dirty="0"/>
              <a:t> und allem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306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Fangen wir mit einer Geschichte an. </a:t>
            </a:r>
          </a:p>
          <a:p>
            <a:r>
              <a:rPr lang="de-DE" dirty="0"/>
              <a:t>Jeder mag Geschichten.</a:t>
            </a:r>
          </a:p>
          <a:p>
            <a:r>
              <a:rPr lang="de-DE" dirty="0"/>
              <a:t>Am Anfang: Nichts…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0403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Issue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Bug</a:t>
            </a:r>
          </a:p>
          <a:p>
            <a:pPr marL="171450" indent="-171450">
              <a:buFontTx/>
              <a:buChar char="-"/>
            </a:pPr>
            <a:r>
              <a:rPr lang="de-DE" dirty="0"/>
              <a:t>Feature </a:t>
            </a:r>
            <a:r>
              <a:rPr lang="de-DE" dirty="0" err="1"/>
              <a:t>Requests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usw.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870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Label</a:t>
            </a:r>
          </a:p>
          <a:p>
            <a:pPr marL="171450" indent="-171450">
              <a:buFontTx/>
              <a:buChar char="-"/>
            </a:pPr>
            <a:r>
              <a:rPr lang="de-DE" dirty="0"/>
              <a:t>Kommentieren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Aufgabe vergeben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1457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Bob: Feature </a:t>
            </a:r>
            <a:r>
              <a:rPr lang="de-DE" dirty="0" err="1"/>
              <a:t>branch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Entwickeln</a:t>
            </a:r>
          </a:p>
          <a:p>
            <a:pPr marL="171450" indent="-171450">
              <a:buFontTx/>
              <a:buChar char="-"/>
            </a:pPr>
            <a:r>
              <a:rPr lang="de-DE" dirty="0"/>
              <a:t>Immer wieder neueste Sachen </a:t>
            </a:r>
            <a:r>
              <a:rPr lang="de-DE" dirty="0" err="1"/>
              <a:t>reinmergen</a:t>
            </a:r>
            <a:r>
              <a:rPr lang="de-DE" dirty="0"/>
              <a:t>. Dann bleiben die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conflicts</a:t>
            </a:r>
            <a:r>
              <a:rPr lang="de-DE" dirty="0"/>
              <a:t> klein.</a:t>
            </a:r>
          </a:p>
          <a:p>
            <a:pPr marL="171450" indent="-171450">
              <a:buFontTx/>
              <a:buChar char="-"/>
            </a:pPr>
            <a:r>
              <a:rPr lang="de-DE" dirty="0"/>
              <a:t>Fertig: Pull Request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0030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Bitte pullen und </a:t>
            </a:r>
            <a:r>
              <a:rPr lang="de-DE" dirty="0" err="1"/>
              <a:t>mergen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Titel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Erklaerung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Fix #</a:t>
            </a:r>
            <a:r>
              <a:rPr lang="de-DE" dirty="0" err="1"/>
              <a:t>issue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Commits</a:t>
            </a:r>
            <a:endParaRPr lang="de-DE" dirty="0"/>
          </a:p>
          <a:p>
            <a:endParaRPr lang="de-DE" dirty="0"/>
          </a:p>
          <a:p>
            <a:r>
              <a:rPr lang="de-DE" dirty="0"/>
              <a:t>Noch nicht </a:t>
            </a:r>
            <a:r>
              <a:rPr lang="de-DE" dirty="0" err="1"/>
              <a:t>mergen</a:t>
            </a:r>
            <a:r>
              <a:rPr lang="de-DE" dirty="0"/>
              <a:t>!</a:t>
            </a:r>
          </a:p>
          <a:p>
            <a:r>
              <a:rPr lang="de-DE" dirty="0"/>
              <a:t>Reviewen: Files </a:t>
            </a:r>
            <a:r>
              <a:rPr lang="de-DE" dirty="0" err="1"/>
              <a:t>changed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9005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Reviewen</a:t>
            </a:r>
          </a:p>
          <a:p>
            <a:r>
              <a:rPr lang="de-DE" dirty="0"/>
              <a:t>Kommentare zu Zeilen hinterlassen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06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Code review </a:t>
            </a:r>
          </a:p>
          <a:p>
            <a:r>
              <a:rPr lang="de-DE" dirty="0"/>
              <a:t>Comments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57053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4 </a:t>
            </a:r>
            <a:r>
              <a:rPr lang="de-DE" dirty="0" err="1"/>
              <a:t>Merge</a:t>
            </a:r>
            <a:r>
              <a:rPr lang="de-DE" dirty="0"/>
              <a:t> Strategien gibt es</a:t>
            </a:r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Normales </a:t>
            </a:r>
            <a:r>
              <a:rPr lang="de-DE" dirty="0" err="1"/>
              <a:t>merge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Squash and </a:t>
            </a:r>
            <a:r>
              <a:rPr lang="de-DE" dirty="0" err="1"/>
              <a:t>merge</a:t>
            </a:r>
            <a:r>
              <a:rPr lang="de-DE" dirty="0"/>
              <a:t> (z.B. Datei erstellt und </a:t>
            </a:r>
            <a:r>
              <a:rPr lang="de-DE" dirty="0" err="1"/>
              <a:t>geloescht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Rebase</a:t>
            </a:r>
            <a:r>
              <a:rPr lang="de-DE" dirty="0"/>
              <a:t>: Ist eine Option, habe ich noch nie verwendet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Cherrypick</a:t>
            </a:r>
            <a:r>
              <a:rPr lang="de-DE" dirty="0"/>
              <a:t>: </a:t>
            </a:r>
            <a:r>
              <a:rPr lang="de-DE" dirty="0" err="1"/>
              <a:t>Oof</a:t>
            </a:r>
            <a:r>
              <a:rPr lang="de-DE" dirty="0"/>
              <a:t>, da ist ein Mist dabei. Teile von </a:t>
            </a:r>
            <a:r>
              <a:rPr lang="de-DE" dirty="0" err="1"/>
              <a:t>Commits</a:t>
            </a:r>
            <a:r>
              <a:rPr lang="de-DE" dirty="0"/>
              <a:t> nehmen. Muss in der Kommando-Zeile gemacht werden.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400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Leider für Bob: </a:t>
            </a:r>
          </a:p>
          <a:p>
            <a:r>
              <a:rPr lang="de-DE" dirty="0"/>
              <a:t>Das Leben ist manchmal komplizierter.</a:t>
            </a:r>
          </a:p>
          <a:p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Conflicts</a:t>
            </a:r>
            <a:endParaRPr lang="de-DE" dirty="0"/>
          </a:p>
          <a:p>
            <a:endParaRPr lang="de-DE" dirty="0"/>
          </a:p>
          <a:p>
            <a:pPr algn="just"/>
            <a:r>
              <a:rPr lang="de-DE" dirty="0"/>
              <a:t>(unterschwellige Botschaft hier: </a:t>
            </a:r>
            <a:r>
              <a:rPr lang="de-DE" dirty="0" err="1"/>
              <a:t>FlaxEngine</a:t>
            </a:r>
            <a:r>
              <a:rPr lang="de-DE" dirty="0"/>
              <a:t>! </a:t>
            </a:r>
            <a:r>
              <a:rPr lang="de-DE" dirty="0" err="1"/>
              <a:t>FlaxEngine</a:t>
            </a:r>
            <a:r>
              <a:rPr lang="de-DE" dirty="0"/>
              <a:t>!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624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Bob ist in seinem Branch. Ist irgendetwas.</a:t>
            </a:r>
          </a:p>
          <a:p>
            <a:r>
              <a:rPr lang="de-DE" dirty="0"/>
              <a:t>Er will den PR Branch in den </a:t>
            </a:r>
            <a:r>
              <a:rPr lang="de-DE" dirty="0" err="1"/>
              <a:t>dev</a:t>
            </a:r>
            <a:r>
              <a:rPr lang="de-DE" dirty="0"/>
              <a:t> Branch </a:t>
            </a:r>
            <a:r>
              <a:rPr lang="de-DE" dirty="0" err="1"/>
              <a:t>mergen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Dazu muss er den Branch wechseln!</a:t>
            </a:r>
          </a:p>
          <a:p>
            <a:r>
              <a:rPr lang="de-DE" b="1" dirty="0"/>
              <a:t>Was jetzt? Halb fertigen Code committen?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1820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Man kann es „</a:t>
            </a:r>
            <a:r>
              <a:rPr lang="de-DE" dirty="0" err="1"/>
              <a:t>stash</a:t>
            </a:r>
            <a:r>
              <a:rPr lang="de-DE" dirty="0"/>
              <a:t>“-en. Also, zur Seite geben.</a:t>
            </a:r>
          </a:p>
          <a:p>
            <a:endParaRPr lang="de-DE" dirty="0"/>
          </a:p>
          <a:p>
            <a:r>
              <a:rPr lang="de-DE" dirty="0"/>
              <a:t>Und dann kann man es jederzeit wieder holen.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571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Dann .. Computer!</a:t>
            </a:r>
          </a:p>
          <a:p>
            <a:r>
              <a:rPr lang="de-DE" dirty="0"/>
              <a:t>Und mit ihm… einen Haufen an Probleme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6284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err="1"/>
              <a:t>Stash</a:t>
            </a:r>
            <a:endParaRPr lang="de-DE" b="0" dirty="0"/>
          </a:p>
          <a:p>
            <a:r>
              <a:rPr lang="de-DE" b="0" dirty="0" err="1"/>
              <a:t>Checkout</a:t>
            </a:r>
            <a:r>
              <a:rPr lang="de-DE" b="0" dirty="0"/>
              <a:t> Ziel</a:t>
            </a:r>
          </a:p>
          <a:p>
            <a:r>
              <a:rPr lang="de-DE" b="0" dirty="0" err="1"/>
              <a:t>Merge</a:t>
            </a:r>
            <a:endParaRPr lang="de-DE" b="0" dirty="0"/>
          </a:p>
          <a:p>
            <a:r>
              <a:rPr lang="de-DE" b="0" dirty="0" err="1"/>
              <a:t>Checkout</a:t>
            </a:r>
            <a:r>
              <a:rPr lang="de-DE" b="0" dirty="0"/>
              <a:t> vorherigen Branch (weiterarbeiten)</a:t>
            </a:r>
          </a:p>
          <a:p>
            <a:r>
              <a:rPr lang="de-DE" b="0" dirty="0" err="1"/>
              <a:t>Stash</a:t>
            </a:r>
            <a:r>
              <a:rPr lang="de-DE" b="0" dirty="0"/>
              <a:t> </a:t>
            </a:r>
            <a:r>
              <a:rPr lang="de-DE" b="0" dirty="0" err="1"/>
              <a:t>pop</a:t>
            </a:r>
            <a:endParaRPr lang="de-D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251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Zusammenfassung: Von GitHub empfohlen</a:t>
            </a:r>
          </a:p>
          <a:p>
            <a:endParaRPr lang="de-DE" dirty="0"/>
          </a:p>
          <a:p>
            <a:r>
              <a:rPr lang="de-DE" dirty="0"/>
              <a:t>Branch</a:t>
            </a:r>
          </a:p>
          <a:p>
            <a:r>
              <a:rPr lang="de-DE" dirty="0" err="1"/>
              <a:t>Commits</a:t>
            </a:r>
            <a:endParaRPr lang="de-DE" dirty="0"/>
          </a:p>
          <a:p>
            <a:r>
              <a:rPr lang="de-DE" dirty="0"/>
              <a:t>Pull Request</a:t>
            </a:r>
          </a:p>
          <a:p>
            <a:r>
              <a:rPr lang="de-DE" dirty="0"/>
              <a:t>Review</a:t>
            </a:r>
          </a:p>
          <a:p>
            <a:r>
              <a:rPr lang="de-DE" dirty="0" err="1"/>
              <a:t>Merge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66011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Und das Endergebnis!</a:t>
            </a:r>
          </a:p>
          <a:p>
            <a:r>
              <a:rPr lang="de-DE" b="1" dirty="0"/>
              <a:t>Und damit ist Bobs Geschichte zu Ende.</a:t>
            </a:r>
          </a:p>
          <a:p>
            <a:r>
              <a:rPr lang="de-DE" b="1" dirty="0"/>
              <a:t>Die </a:t>
            </a:r>
            <a:r>
              <a:rPr lang="de-DE" b="1" dirty="0" err="1"/>
              <a:t>Praesentation</a:t>
            </a:r>
            <a:r>
              <a:rPr lang="de-DE" b="1" dirty="0"/>
              <a:t> jedoch nicht!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5707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Wenn ein </a:t>
            </a:r>
            <a:r>
              <a:rPr lang="de-DE" b="1" dirty="0"/>
              <a:t>nicht Teammitglied (also ihr) </a:t>
            </a:r>
            <a:r>
              <a:rPr lang="de-DE" dirty="0"/>
              <a:t>etwas </a:t>
            </a:r>
            <a:r>
              <a:rPr lang="de-DE" dirty="0" err="1"/>
              <a:t>aendern</a:t>
            </a:r>
            <a:r>
              <a:rPr lang="de-DE" dirty="0"/>
              <a:t> wollt</a:t>
            </a:r>
          </a:p>
          <a:p>
            <a:endParaRPr lang="de-DE" dirty="0"/>
          </a:p>
          <a:p>
            <a:r>
              <a:rPr lang="de-DE" dirty="0"/>
              <a:t>Fork</a:t>
            </a:r>
          </a:p>
          <a:p>
            <a:pPr marL="171450" indent="-171450">
              <a:buFontTx/>
              <a:buChar char="-"/>
            </a:pPr>
            <a:r>
              <a:rPr lang="de-DE" dirty="0"/>
              <a:t>Kopie vom Repository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Pull </a:t>
            </a:r>
            <a:r>
              <a:rPr lang="de-DE" dirty="0" err="1"/>
              <a:t>Requests</a:t>
            </a:r>
            <a:r>
              <a:rPr lang="de-DE" dirty="0"/>
              <a:t> (von einer Fork)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/>
              <a:t>Mergen</a:t>
            </a:r>
            <a:r>
              <a:rPr lang="de-DE" dirty="0"/>
              <a:t> (ganz „normal“. Nur habe ich halt zwei verschiedene REMOTE </a:t>
            </a:r>
            <a:r>
              <a:rPr lang="de-DE" dirty="0" err="1"/>
              <a:t>repos</a:t>
            </a:r>
            <a:r>
              <a:rPr lang="de-DE" dirty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36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Jetzt machen wir eine kurze Pause.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Ihr </a:t>
            </a:r>
            <a:r>
              <a:rPr lang="de-DE" dirty="0" err="1"/>
              <a:t>koennt</a:t>
            </a:r>
            <a:r>
              <a:rPr lang="de-DE" dirty="0"/>
              <a:t> gerne Forks + Pull </a:t>
            </a:r>
            <a:r>
              <a:rPr lang="de-DE" dirty="0" err="1"/>
              <a:t>Requests</a:t>
            </a:r>
            <a:r>
              <a:rPr lang="de-DE" dirty="0"/>
              <a:t> machen.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z.B. Werbung </a:t>
            </a:r>
            <a:r>
              <a:rPr lang="de-DE" dirty="0" err="1"/>
              <a:t>fuer</a:t>
            </a:r>
            <a:r>
              <a:rPr lang="de-DE" dirty="0"/>
              <a:t> euer GitHub Profil!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425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Werbung, wie versprochen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9783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Neues Problem</a:t>
            </a:r>
          </a:p>
          <a:p>
            <a:r>
              <a:rPr lang="de-DE" dirty="0"/>
              <a:t>Jemand hat </a:t>
            </a:r>
            <a:r>
              <a:rPr lang="de-DE" dirty="0" err="1"/>
              <a:t>node_modules</a:t>
            </a:r>
            <a:r>
              <a:rPr lang="de-DE" dirty="0"/>
              <a:t> </a:t>
            </a:r>
            <a:r>
              <a:rPr lang="de-DE" dirty="0" err="1"/>
              <a:t>reincommitted</a:t>
            </a:r>
            <a:r>
              <a:rPr lang="de-D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697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Alles geht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Commits</a:t>
            </a:r>
            <a:r>
              <a:rPr lang="de-DE" dirty="0"/>
              <a:t> Entfernen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Commits</a:t>
            </a:r>
            <a:r>
              <a:rPr lang="de-DE" dirty="0"/>
              <a:t> Umschreiben (z.B. Nachricht)</a:t>
            </a:r>
          </a:p>
          <a:p>
            <a:pPr marL="171450" indent="-171450">
              <a:buFontTx/>
              <a:buChar char="-"/>
            </a:pPr>
            <a:r>
              <a:rPr lang="de-DE" dirty="0"/>
              <a:t>Oder bestimmte Dateien aus der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entfernen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Im Grunde genommen, wenn jemand das </a:t>
            </a:r>
            <a:r>
              <a:rPr lang="de-DE" dirty="0" err="1"/>
              <a:t>ausfuehrt</a:t>
            </a:r>
            <a:r>
              <a:rPr lang="de-DE" dirty="0"/>
              <a:t>, </a:t>
            </a:r>
            <a:r>
              <a:rPr lang="de-DE" dirty="0" err="1"/>
              <a:t>duerft</a:t>
            </a:r>
            <a:r>
              <a:rPr lang="de-DE" dirty="0"/>
              <a:t> ihr eure </a:t>
            </a:r>
            <a:r>
              <a:rPr lang="de-DE" dirty="0" err="1"/>
              <a:t>Repos</a:t>
            </a:r>
            <a:r>
              <a:rPr lang="de-DE" dirty="0"/>
              <a:t> </a:t>
            </a:r>
            <a:r>
              <a:rPr lang="de-DE" dirty="0" err="1"/>
              <a:t>wegschmeissen</a:t>
            </a:r>
            <a:r>
              <a:rPr lang="de-DE" dirty="0"/>
              <a:t> und neu </a:t>
            </a:r>
            <a:r>
              <a:rPr lang="de-DE" dirty="0" err="1"/>
              <a:t>clonen</a:t>
            </a:r>
            <a:r>
              <a:rPr lang="de-DE" dirty="0"/>
              <a:t>.</a:t>
            </a:r>
          </a:p>
          <a:p>
            <a:r>
              <a:rPr lang="de-DE" dirty="0"/>
              <a:t>Also zeige ich es euch nicht.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310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Projekt</a:t>
            </a:r>
          </a:p>
          <a:p>
            <a:pPr marL="171450" indent="-171450">
              <a:buFontTx/>
              <a:buChar char="-"/>
            </a:pPr>
            <a:r>
              <a:rPr lang="de-DE" dirty="0"/>
              <a:t>Benutzer</a:t>
            </a:r>
          </a:p>
          <a:p>
            <a:pPr marL="171450" indent="-171450">
              <a:buFontTx/>
              <a:buChar char="-"/>
            </a:pPr>
            <a:r>
              <a:rPr lang="de-DE" dirty="0"/>
              <a:t>Organisation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6205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Woher? Aussuchen</a:t>
            </a:r>
          </a:p>
          <a:p>
            <a:endParaRPr lang="de-DE" dirty="0"/>
          </a:p>
          <a:p>
            <a:r>
              <a:rPr lang="de-DE" dirty="0"/>
              <a:t>Eine Datei </a:t>
            </a:r>
            <a:r>
              <a:rPr lang="de-DE" dirty="0" err="1"/>
              <a:t>hinzufuegen</a:t>
            </a:r>
            <a:r>
              <a:rPr lang="de-D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14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Bob der </a:t>
            </a:r>
            <a:r>
              <a:rPr lang="de-DE" b="0" dirty="0" err="1"/>
              <a:t>legendaere</a:t>
            </a:r>
            <a:r>
              <a:rPr lang="de-DE" b="0" dirty="0"/>
              <a:t> Informatiker. Nicht zu verwechseln mit dem anderen Bob.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5611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Settings</a:t>
            </a:r>
          </a:p>
          <a:p>
            <a:r>
              <a:rPr lang="de-DE" dirty="0"/>
              <a:t>Runterscrollen</a:t>
            </a:r>
          </a:p>
          <a:p>
            <a:r>
              <a:rPr lang="de-DE" dirty="0"/>
              <a:t>GitHub 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73641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Einfach stefnotch.github.io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4530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Welchen </a:t>
            </a:r>
            <a:r>
              <a:rPr lang="de-DE" dirty="0" err="1"/>
              <a:t>Git</a:t>
            </a:r>
            <a:r>
              <a:rPr lang="de-DE" dirty="0"/>
              <a:t> Client? Wenn man ein bisschen herumsucht findet man ja viel zu viele.</a:t>
            </a:r>
          </a:p>
          <a:p>
            <a:r>
              <a:rPr lang="de-DE" dirty="0"/>
              <a:t>Ich habe mir mal die Mühe gemacht, die </a:t>
            </a:r>
            <a:r>
              <a:rPr lang="de-DE" dirty="0" err="1"/>
              <a:t>Git</a:t>
            </a:r>
            <a:r>
              <a:rPr lang="de-DE" dirty="0"/>
              <a:t> Klienten durchzuschauen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Commandozeile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GitKraken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Ich habe mir auch </a:t>
            </a:r>
            <a:r>
              <a:rPr lang="de-DE" dirty="0" err="1"/>
              <a:t>IntelliJ</a:t>
            </a:r>
            <a:r>
              <a:rPr lang="de-DE" dirty="0"/>
              <a:t> angeschaut: </a:t>
            </a:r>
          </a:p>
          <a:p>
            <a:pPr marL="171450" indent="-171450">
              <a:buFontTx/>
              <a:buChar char="-"/>
            </a:pPr>
            <a:r>
              <a:rPr lang="de-DE" dirty="0"/>
              <a:t>Scheint relativ feature </a:t>
            </a:r>
            <a:r>
              <a:rPr lang="de-DE" dirty="0" err="1"/>
              <a:t>complete</a:t>
            </a:r>
            <a:r>
              <a:rPr lang="de-DE" dirty="0"/>
              <a:t> zu sein </a:t>
            </a:r>
          </a:p>
          <a:p>
            <a:pPr marL="171450" indent="-171450">
              <a:buFontTx/>
              <a:buChar char="-"/>
            </a:pPr>
            <a:r>
              <a:rPr lang="de-DE" dirty="0"/>
              <a:t>Komplizierte </a:t>
            </a:r>
            <a:r>
              <a:rPr lang="de-DE" dirty="0" err="1"/>
              <a:t>Benutzeroberflaeche</a:t>
            </a:r>
            <a:r>
              <a:rPr lang="de-DE" dirty="0"/>
              <a:t>, nicht </a:t>
            </a:r>
            <a:r>
              <a:rPr lang="de-DE" dirty="0" err="1"/>
              <a:t>fuer</a:t>
            </a:r>
            <a:r>
              <a:rPr lang="de-DE" dirty="0"/>
              <a:t> Einsteiger gedacht</a:t>
            </a:r>
          </a:p>
          <a:p>
            <a:pPr marL="171450" indent="-171450">
              <a:buFontTx/>
              <a:buChar char="-"/>
            </a:pPr>
            <a:r>
              <a:rPr lang="de-DE" dirty="0"/>
              <a:t>Mit der Leiste ganz unten interagieren. Dort wo man NIE hinschaut. (Augen)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Meine Meinung zu anderen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Clienten</a:t>
            </a:r>
            <a:r>
              <a:rPr lang="de-DE" dirty="0"/>
              <a:t>: Nachfragen!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234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GitKraken</a:t>
            </a:r>
            <a:r>
              <a:rPr lang="de-DE" dirty="0"/>
              <a:t>: </a:t>
            </a:r>
          </a:p>
          <a:p>
            <a:r>
              <a:rPr lang="de-DE" dirty="0"/>
              <a:t>Live Demo – </a:t>
            </a:r>
            <a:r>
              <a:rPr lang="de-DE" dirty="0" err="1"/>
              <a:t>FlaxAPI</a:t>
            </a:r>
            <a:endParaRPr lang="de-DE" dirty="0"/>
          </a:p>
          <a:p>
            <a:r>
              <a:rPr lang="de-DE" dirty="0"/>
              <a:t>Open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: Uh,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?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?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latests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? Do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pull </a:t>
            </a:r>
            <a:r>
              <a:rPr lang="de-DE" dirty="0" err="1"/>
              <a:t>anything</a:t>
            </a:r>
            <a:r>
              <a:rPr lang="de-DE" dirty="0"/>
              <a:t>?</a:t>
            </a:r>
          </a:p>
          <a:p>
            <a:r>
              <a:rPr lang="de-DE" dirty="0"/>
              <a:t>Open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glorious</a:t>
            </a:r>
            <a:r>
              <a:rPr lang="de-DE" dirty="0"/>
              <a:t> </a:t>
            </a:r>
            <a:r>
              <a:rPr lang="de-DE" dirty="0" err="1"/>
              <a:t>GitKraken</a:t>
            </a:r>
            <a:r>
              <a:rPr lang="de-DE" dirty="0"/>
              <a:t>: Ah, I </a:t>
            </a:r>
            <a:r>
              <a:rPr lang="de-DE" dirty="0" err="1"/>
              <a:t>see</a:t>
            </a:r>
            <a:r>
              <a:rPr lang="de-DE" dirty="0"/>
              <a:t>!</a:t>
            </a:r>
          </a:p>
          <a:p>
            <a:endParaRPr lang="de-DE" dirty="0"/>
          </a:p>
          <a:p>
            <a:r>
              <a:rPr lang="de-DE" dirty="0" err="1"/>
              <a:t>Then</a:t>
            </a:r>
            <a:r>
              <a:rPr lang="de-DE" dirty="0"/>
              <a:t>, switch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(</a:t>
            </a:r>
            <a:r>
              <a:rPr lang="de-DE" dirty="0" err="1"/>
              <a:t>shakespearean-cats</a:t>
            </a:r>
            <a:r>
              <a:rPr lang="de-DE" dirty="0"/>
              <a:t>)</a:t>
            </a:r>
          </a:p>
          <a:p>
            <a:r>
              <a:rPr lang="de-DE" dirty="0"/>
              <a:t>Command </a:t>
            </a:r>
            <a:r>
              <a:rPr lang="de-DE" dirty="0" err="1"/>
              <a:t>line</a:t>
            </a:r>
            <a:r>
              <a:rPr lang="de-DE" dirty="0"/>
              <a:t>: </a:t>
            </a:r>
            <a:r>
              <a:rPr lang="de-DE" dirty="0" err="1"/>
              <a:t>Ugh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GitKraken</a:t>
            </a:r>
            <a:r>
              <a:rPr lang="de-DE" dirty="0"/>
              <a:t>: I am </a:t>
            </a:r>
            <a:r>
              <a:rPr lang="de-DE" dirty="0" err="1"/>
              <a:t>speed</a:t>
            </a:r>
            <a:endParaRPr lang="de-DE" dirty="0"/>
          </a:p>
          <a:p>
            <a:endParaRPr lang="de-DE" dirty="0"/>
          </a:p>
          <a:p>
            <a:r>
              <a:rPr lang="de-DE" dirty="0"/>
              <a:t>Commit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 (and do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properly</a:t>
            </a:r>
            <a:r>
              <a:rPr lang="de-DE" dirty="0"/>
              <a:t>)</a:t>
            </a:r>
          </a:p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-p </a:t>
            </a:r>
          </a:p>
          <a:p>
            <a:r>
              <a:rPr lang="de-DE" dirty="0" err="1"/>
              <a:t>Clicky</a:t>
            </a:r>
            <a:r>
              <a:rPr lang="de-DE" dirty="0"/>
              <a:t> </a:t>
            </a:r>
            <a:r>
              <a:rPr lang="de-DE" dirty="0" err="1"/>
              <a:t>clicky</a:t>
            </a:r>
            <a:endParaRPr lang="de-DE" dirty="0"/>
          </a:p>
          <a:p>
            <a:endParaRPr lang="de-DE" i="1" dirty="0"/>
          </a:p>
          <a:p>
            <a:r>
              <a:rPr lang="de-DE" dirty="0" err="1"/>
              <a:t>Wait</a:t>
            </a:r>
            <a:r>
              <a:rPr lang="de-DE" dirty="0"/>
              <a:t>,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branch</a:t>
            </a:r>
            <a:endParaRPr lang="de-DE" dirty="0"/>
          </a:p>
          <a:p>
            <a:r>
              <a:rPr lang="de-AT" dirty="0" err="1"/>
              <a:t>git</a:t>
            </a:r>
            <a:r>
              <a:rPr lang="de-AT" dirty="0"/>
              <a:t> </a:t>
            </a:r>
            <a:r>
              <a:rPr lang="de-AT" dirty="0" err="1"/>
              <a:t>reset</a:t>
            </a:r>
            <a:r>
              <a:rPr lang="de-AT" dirty="0"/>
              <a:t> HEAD~</a:t>
            </a:r>
          </a:p>
          <a:p>
            <a:r>
              <a:rPr lang="de-AT" dirty="0" err="1"/>
              <a:t>Undo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Checkout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branch</a:t>
            </a:r>
            <a:endParaRPr lang="de-AT" dirty="0"/>
          </a:p>
          <a:p>
            <a:r>
              <a:rPr lang="de-AT" dirty="0" err="1"/>
              <a:t>git</a:t>
            </a:r>
            <a:r>
              <a:rPr lang="de-AT" dirty="0"/>
              <a:t> </a:t>
            </a:r>
            <a:r>
              <a:rPr lang="de-AT" dirty="0" err="1"/>
              <a:t>checkout</a:t>
            </a:r>
            <a:r>
              <a:rPr lang="de-AT" dirty="0"/>
              <a:t> </a:t>
            </a:r>
            <a:r>
              <a:rPr lang="de-AT" dirty="0" err="1"/>
              <a:t>master</a:t>
            </a:r>
            <a:r>
              <a:rPr lang="de-AT" dirty="0"/>
              <a:t> … </a:t>
            </a:r>
            <a:r>
              <a:rPr lang="de-AT" dirty="0" err="1"/>
              <a:t>erm</a:t>
            </a:r>
            <a:r>
              <a:rPr lang="de-AT" dirty="0"/>
              <a:t> …</a:t>
            </a:r>
            <a:r>
              <a:rPr lang="de-AT" dirty="0" err="1"/>
              <a:t>git</a:t>
            </a:r>
            <a:r>
              <a:rPr lang="de-AT" dirty="0"/>
              <a:t> </a:t>
            </a:r>
            <a:r>
              <a:rPr lang="de-AT" dirty="0" err="1"/>
              <a:t>stash</a:t>
            </a:r>
            <a:r>
              <a:rPr lang="de-AT" dirty="0"/>
              <a:t> </a:t>
            </a:r>
          </a:p>
          <a:p>
            <a:r>
              <a:rPr lang="de-AT" dirty="0"/>
              <a:t>Right </a:t>
            </a:r>
            <a:r>
              <a:rPr lang="de-AT" dirty="0" err="1"/>
              <a:t>click</a:t>
            </a:r>
            <a:r>
              <a:rPr lang="de-AT" dirty="0"/>
              <a:t>, </a:t>
            </a:r>
            <a:r>
              <a:rPr lang="de-AT" dirty="0" err="1"/>
              <a:t>checkout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Merge</a:t>
            </a:r>
            <a:r>
              <a:rPr lang="de-AT" dirty="0"/>
              <a:t> </a:t>
            </a:r>
            <a:r>
              <a:rPr lang="de-AT" dirty="0" err="1"/>
              <a:t>conflicts</a:t>
            </a:r>
            <a:r>
              <a:rPr lang="de-AT" dirty="0"/>
              <a:t> </a:t>
            </a:r>
          </a:p>
          <a:p>
            <a:r>
              <a:rPr lang="de-AT" dirty="0" err="1"/>
              <a:t>Have</a:t>
            </a:r>
            <a:r>
              <a:rPr lang="de-AT" dirty="0"/>
              <a:t> </a:t>
            </a:r>
            <a:r>
              <a:rPr lang="de-AT" dirty="0" err="1"/>
              <a:t>fun</a:t>
            </a:r>
            <a:r>
              <a:rPr lang="de-AT" dirty="0"/>
              <a:t>. </a:t>
            </a:r>
            <a:r>
              <a:rPr lang="de-AT" dirty="0" err="1"/>
              <a:t>Usually</a:t>
            </a:r>
            <a:r>
              <a:rPr lang="de-AT" dirty="0"/>
              <a:t> </a:t>
            </a:r>
            <a:r>
              <a:rPr lang="de-AT" dirty="0" err="1"/>
              <a:t>you‘d</a:t>
            </a:r>
            <a:r>
              <a:rPr lang="de-AT" dirty="0"/>
              <a:t> </a:t>
            </a:r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another</a:t>
            </a:r>
            <a:r>
              <a:rPr lang="de-AT" dirty="0"/>
              <a:t> </a:t>
            </a:r>
            <a:r>
              <a:rPr lang="de-AT" dirty="0" err="1"/>
              <a:t>dedicated</a:t>
            </a:r>
            <a:r>
              <a:rPr lang="de-AT" dirty="0"/>
              <a:t> </a:t>
            </a:r>
            <a:r>
              <a:rPr lang="de-AT" dirty="0" err="1"/>
              <a:t>tool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fix </a:t>
            </a:r>
            <a:r>
              <a:rPr lang="de-AT" dirty="0" err="1"/>
              <a:t>those</a:t>
            </a:r>
            <a:r>
              <a:rPr lang="de-AT" dirty="0"/>
              <a:t>.</a:t>
            </a:r>
          </a:p>
          <a:p>
            <a:r>
              <a:rPr lang="de-AT" dirty="0"/>
              <a:t>Fix </a:t>
            </a:r>
            <a:r>
              <a:rPr lang="de-AT" dirty="0" err="1"/>
              <a:t>them</a:t>
            </a:r>
            <a:endParaRPr lang="de-AT" dirty="0"/>
          </a:p>
          <a:p>
            <a:endParaRPr lang="de-AT" dirty="0"/>
          </a:p>
          <a:p>
            <a:r>
              <a:rPr lang="de-DE" dirty="0" err="1"/>
              <a:t>Fairheit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Commandozeile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Skripten!</a:t>
            </a:r>
          </a:p>
          <a:p>
            <a:pPr marL="17145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Commandozeile</a:t>
            </a:r>
            <a:r>
              <a:rPr lang="de-DE" dirty="0">
                <a:sym typeface="Wingdings" panose="05000000000000000000" pitchFamily="2" charset="2"/>
              </a:rPr>
              <a:t>  Kann wirklich alles</a:t>
            </a:r>
          </a:p>
          <a:p>
            <a:pPr marL="17145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Commandozeile</a:t>
            </a:r>
            <a:r>
              <a:rPr lang="de-DE" dirty="0">
                <a:sym typeface="Wingdings" panose="05000000000000000000" pitchFamily="2" charset="2"/>
              </a:rPr>
              <a:t>  Korrupte </a:t>
            </a:r>
            <a:r>
              <a:rPr lang="de-DE" dirty="0" err="1">
                <a:sym typeface="Wingdings" panose="05000000000000000000" pitchFamily="2" charset="2"/>
              </a:rPr>
              <a:t>Repositories</a:t>
            </a:r>
            <a:r>
              <a:rPr lang="de-DE" dirty="0">
                <a:sym typeface="Wingdings" panose="05000000000000000000" pitchFamily="2" charset="2"/>
              </a:rPr>
              <a:t> herrichten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7838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 bitte das hier machen ^</a:t>
            </a:r>
          </a:p>
          <a:p>
            <a:r>
              <a:rPr lang="de-DE" dirty="0"/>
              <a:t>(Sonst werdet ihr genug Probleme haben)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8129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21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ein paar Sachen in seinem Leben schief gegangen sind..</a:t>
            </a:r>
          </a:p>
          <a:p>
            <a:r>
              <a:rPr lang="de-DE" b="1" dirty="0" err="1"/>
              <a:t>GegenGIFT</a:t>
            </a:r>
            <a:r>
              <a:rPr lang="de-DE" b="1" dirty="0"/>
              <a:t>! Nicht rauchen, </a:t>
            </a:r>
            <a:r>
              <a:rPr lang="de-DE" b="1"/>
              <a:t>trinken oder </a:t>
            </a:r>
            <a:r>
              <a:rPr lang="de-DE" b="1" dirty="0" err="1"/>
              <a:t>Kokaine</a:t>
            </a:r>
            <a:r>
              <a:rPr lang="de-DE" b="1" dirty="0"/>
              <a:t>…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http://cmx.io/edit/</a:t>
            </a:r>
          </a:p>
          <a:p>
            <a:endParaRPr lang="de-DE" b="1" dirty="0"/>
          </a:p>
          <a:p>
            <a:r>
              <a:rPr lang="de-DE" dirty="0"/>
              <a:t>&lt;!DOCTYPE </a:t>
            </a:r>
            <a:r>
              <a:rPr lang="de-DE" dirty="0" err="1"/>
              <a:t>html</a:t>
            </a:r>
            <a:r>
              <a:rPr lang="de-DE" dirty="0"/>
              <a:t>&gt;</a:t>
            </a:r>
          </a:p>
          <a:p>
            <a:r>
              <a:rPr lang="de-DE" dirty="0"/>
              <a:t>&lt;</a:t>
            </a:r>
            <a:r>
              <a:rPr lang="de-DE" dirty="0" err="1"/>
              <a:t>meta</a:t>
            </a:r>
            <a:r>
              <a:rPr lang="de-DE" dirty="0"/>
              <a:t> </a:t>
            </a:r>
            <a:r>
              <a:rPr lang="de-DE" dirty="0" err="1"/>
              <a:t>charset</a:t>
            </a:r>
            <a:r>
              <a:rPr lang="de-DE" dirty="0"/>
              <a:t>="utf-8"&gt;</a:t>
            </a:r>
          </a:p>
          <a:p>
            <a:r>
              <a:rPr lang="de-DE" dirty="0"/>
              <a:t>&lt;link </a:t>
            </a:r>
            <a:r>
              <a:rPr lang="de-DE" dirty="0" err="1"/>
              <a:t>rel</a:t>
            </a:r>
            <a:r>
              <a:rPr lang="de-DE" dirty="0"/>
              <a:t>="</a:t>
            </a:r>
            <a:r>
              <a:rPr lang="de-DE" dirty="0" err="1"/>
              <a:t>stylesheet</a:t>
            </a:r>
            <a:r>
              <a:rPr lang="de-DE" dirty="0"/>
              <a:t>" </a:t>
            </a:r>
            <a:r>
              <a:rPr lang="de-DE" dirty="0" err="1"/>
              <a:t>href</a:t>
            </a:r>
            <a:r>
              <a:rPr lang="de-DE" dirty="0"/>
              <a:t>="http://cmx.io/v/0.1/cmx.css"&gt;</a:t>
            </a:r>
          </a:p>
          <a:p>
            <a:r>
              <a:rPr lang="de-DE" dirty="0"/>
              <a:t>&lt;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src</a:t>
            </a:r>
            <a:r>
              <a:rPr lang="de-DE" dirty="0"/>
              <a:t>="http://cmx.io/v/0.1/cmx.js" </a:t>
            </a:r>
            <a:r>
              <a:rPr lang="de-DE" dirty="0" err="1"/>
              <a:t>charset</a:t>
            </a:r>
            <a:r>
              <a:rPr lang="de-DE" dirty="0"/>
              <a:t>="utf-8"&gt;&lt;/</a:t>
            </a:r>
            <a:r>
              <a:rPr lang="de-DE" dirty="0" err="1"/>
              <a:t>script</a:t>
            </a:r>
            <a:r>
              <a:rPr lang="de-DE" dirty="0"/>
              <a:t>&gt;</a:t>
            </a:r>
          </a:p>
          <a:p>
            <a:r>
              <a:rPr lang="de-DE" dirty="0"/>
              <a:t>&lt;style&gt;.cmx-user-scene4 .cmx-text-</a:t>
            </a:r>
            <a:r>
              <a:rPr lang="de-DE" dirty="0" err="1"/>
              <a:t>border</a:t>
            </a:r>
            <a:r>
              <a:rPr lang="de-DE" dirty="0"/>
              <a:t> .cmx-</a:t>
            </a:r>
            <a:r>
              <a:rPr lang="de-DE" dirty="0" err="1"/>
              <a:t>path</a:t>
            </a:r>
            <a:r>
              <a:rPr lang="de-DE" dirty="0"/>
              <a:t> {</a:t>
            </a:r>
            <a:r>
              <a:rPr lang="de-DE" dirty="0" err="1"/>
              <a:t>stroke</a:t>
            </a:r>
            <a:r>
              <a:rPr lang="de-DE" dirty="0"/>
              <a:t>: orange}&lt;/style&gt;</a:t>
            </a:r>
          </a:p>
          <a:p>
            <a:r>
              <a:rPr lang="de-DE" dirty="0"/>
              <a:t>&lt;</a:t>
            </a:r>
            <a:r>
              <a:rPr lang="de-DE" dirty="0" err="1"/>
              <a:t>body</a:t>
            </a:r>
            <a:r>
              <a:rPr lang="de-DE" dirty="0"/>
              <a:t>&gt;</a:t>
            </a:r>
          </a:p>
          <a:p>
            <a:r>
              <a:rPr lang="de-DE" dirty="0"/>
              <a:t>  &lt;div style="max-width:900px; -</a:t>
            </a:r>
            <a:r>
              <a:rPr lang="de-DE" dirty="0" err="1"/>
              <a:t>webkit-transform:rotate</a:t>
            </a:r>
            <a:r>
              <a:rPr lang="de-DE" dirty="0"/>
              <a:t>(0deg)"&gt;</a:t>
            </a:r>
          </a:p>
          <a:p>
            <a:endParaRPr lang="de-DE" dirty="0"/>
          </a:p>
          <a:p>
            <a:r>
              <a:rPr lang="de-DE" dirty="0"/>
              <a:t>    &lt;</a:t>
            </a:r>
            <a:r>
              <a:rPr lang="de-DE" dirty="0" err="1"/>
              <a:t>scene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="scene1" </a:t>
            </a:r>
            <a:r>
              <a:rPr lang="de-DE" dirty="0" err="1"/>
              <a:t>width</a:t>
            </a:r>
            <a:r>
              <a:rPr lang="de-DE" dirty="0"/>
              <a:t>="900" </a:t>
            </a:r>
            <a:r>
              <a:rPr lang="de-DE" dirty="0" err="1"/>
              <a:t>height</a:t>
            </a:r>
            <a:r>
              <a:rPr lang="de-DE" dirty="0"/>
              <a:t>="450"&gt;</a:t>
            </a:r>
          </a:p>
          <a:p>
            <a:r>
              <a:rPr lang="de-DE" dirty="0"/>
              <a:t>      &lt;</a:t>
            </a:r>
            <a:r>
              <a:rPr lang="de-DE" dirty="0" err="1"/>
              <a:t>label</a:t>
            </a:r>
            <a:r>
              <a:rPr lang="de-DE" dirty="0"/>
              <a:t> t="</a:t>
            </a:r>
            <a:r>
              <a:rPr lang="de-DE" dirty="0" err="1"/>
              <a:t>translate</a:t>
            </a:r>
            <a:r>
              <a:rPr lang="de-DE" dirty="0"/>
              <a:t>(112,162)" </a:t>
            </a:r>
            <a:r>
              <a:rPr lang="de-DE" dirty="0" err="1"/>
              <a:t>pose</a:t>
            </a:r>
            <a:r>
              <a:rPr lang="de-DE" dirty="0"/>
              <a:t>="0,-10|3,14"&gt;</a:t>
            </a:r>
          </a:p>
          <a:p>
            <a:r>
              <a:rPr lang="de-DE" dirty="0"/>
              <a:t>        &lt;</a:t>
            </a:r>
            <a:r>
              <a:rPr lang="de-DE" dirty="0" err="1"/>
              <a:t>tspan</a:t>
            </a:r>
            <a:r>
              <a:rPr lang="de-DE" dirty="0"/>
              <a:t> x="0" y="0em"&gt;Alice&lt;/</a:t>
            </a:r>
            <a:r>
              <a:rPr lang="de-DE" dirty="0" err="1"/>
              <a:t>tspan</a:t>
            </a:r>
            <a:r>
              <a:rPr lang="de-DE" dirty="0"/>
              <a:t>&gt;</a:t>
            </a:r>
          </a:p>
          <a:p>
            <a:r>
              <a:rPr lang="de-DE" dirty="0"/>
              <a:t>      &lt;/</a:t>
            </a:r>
            <a:r>
              <a:rPr lang="de-DE" dirty="0" err="1"/>
              <a:t>label</a:t>
            </a:r>
            <a:r>
              <a:rPr lang="de-DE" dirty="0"/>
              <a:t>&gt;</a:t>
            </a:r>
          </a:p>
          <a:p>
            <a:r>
              <a:rPr lang="de-DE" dirty="0"/>
              <a:t>      &lt;</a:t>
            </a:r>
            <a:r>
              <a:rPr lang="de-DE" dirty="0" err="1"/>
              <a:t>label</a:t>
            </a:r>
            <a:r>
              <a:rPr lang="de-DE" dirty="0"/>
              <a:t> t="</a:t>
            </a:r>
            <a:r>
              <a:rPr lang="de-DE" dirty="0" err="1"/>
              <a:t>translate</a:t>
            </a:r>
            <a:r>
              <a:rPr lang="de-DE" dirty="0"/>
              <a:t>(533,136)" </a:t>
            </a:r>
            <a:r>
              <a:rPr lang="de-DE" dirty="0" err="1"/>
              <a:t>pose</a:t>
            </a:r>
            <a:r>
              <a:rPr lang="de-DE" dirty="0"/>
              <a:t>="0,-10|3,14"&gt;</a:t>
            </a:r>
          </a:p>
          <a:p>
            <a:r>
              <a:rPr lang="de-DE" dirty="0"/>
              <a:t>        &lt;</a:t>
            </a:r>
            <a:r>
              <a:rPr lang="de-DE" dirty="0" err="1"/>
              <a:t>tspan</a:t>
            </a:r>
            <a:r>
              <a:rPr lang="de-DE" dirty="0"/>
              <a:t> x="0" y="0em"&gt;Bob&lt;/</a:t>
            </a:r>
            <a:r>
              <a:rPr lang="de-DE" dirty="0" err="1"/>
              <a:t>tspan</a:t>
            </a:r>
            <a:r>
              <a:rPr lang="de-DE" dirty="0"/>
              <a:t>&gt;</a:t>
            </a:r>
          </a:p>
          <a:p>
            <a:r>
              <a:rPr lang="de-DE" dirty="0"/>
              <a:t>      &lt;/</a:t>
            </a:r>
            <a:r>
              <a:rPr lang="de-DE" dirty="0" err="1"/>
              <a:t>label</a:t>
            </a:r>
            <a:r>
              <a:rPr lang="de-DE" dirty="0"/>
              <a:t>&gt;</a:t>
            </a:r>
          </a:p>
          <a:p>
            <a:r>
              <a:rPr lang="de-DE" dirty="0"/>
              <a:t>      &lt;</a:t>
            </a:r>
            <a:r>
              <a:rPr lang="de-DE" dirty="0" err="1"/>
              <a:t>label</a:t>
            </a:r>
            <a:r>
              <a:rPr lang="de-DE" dirty="0"/>
              <a:t> </a:t>
            </a:r>
            <a:r>
              <a:rPr lang="de-DE" dirty="0" err="1"/>
              <a:t>pose</a:t>
            </a:r>
            <a:r>
              <a:rPr lang="de-DE" dirty="0"/>
              <a:t>="0,-10|3,14" t="</a:t>
            </a:r>
            <a:r>
              <a:rPr lang="de-DE" dirty="0" err="1"/>
              <a:t>translate</a:t>
            </a:r>
            <a:r>
              <a:rPr lang="de-DE" dirty="0"/>
              <a:t>(309,16)"&gt;</a:t>
            </a:r>
          </a:p>
          <a:p>
            <a:r>
              <a:rPr lang="de-DE" dirty="0"/>
              <a:t>        &lt;</a:t>
            </a:r>
            <a:r>
              <a:rPr lang="de-DE" dirty="0" err="1"/>
              <a:t>tspan</a:t>
            </a:r>
            <a:r>
              <a:rPr lang="de-DE" dirty="0"/>
              <a:t> x="0" y="0em"&gt;Eve&lt;/</a:t>
            </a:r>
            <a:r>
              <a:rPr lang="de-DE" dirty="0" err="1"/>
              <a:t>tspan</a:t>
            </a:r>
            <a:r>
              <a:rPr lang="de-DE" dirty="0"/>
              <a:t>&gt;</a:t>
            </a:r>
          </a:p>
          <a:p>
            <a:r>
              <a:rPr lang="de-DE" dirty="0"/>
              <a:t>      &lt;/</a:t>
            </a:r>
            <a:r>
              <a:rPr lang="de-DE" dirty="0" err="1"/>
              <a:t>label</a:t>
            </a:r>
            <a:r>
              <a:rPr lang="de-DE" dirty="0"/>
              <a:t>&gt;</a:t>
            </a:r>
          </a:p>
          <a:p>
            <a:r>
              <a:rPr lang="de-DE" dirty="0"/>
              <a:t>      &lt;</a:t>
            </a:r>
            <a:r>
              <a:rPr lang="de-DE" dirty="0" err="1"/>
              <a:t>drawing</a:t>
            </a:r>
            <a:r>
              <a:rPr lang="de-DE" dirty="0"/>
              <a:t> t="</a:t>
            </a:r>
            <a:r>
              <a:rPr lang="de-DE" dirty="0" err="1"/>
              <a:t>translate</a:t>
            </a:r>
            <a:r>
              <a:rPr lang="de-DE" dirty="0"/>
              <a:t>(360,122) </a:t>
            </a:r>
            <a:r>
              <a:rPr lang="de-DE" dirty="0" err="1"/>
              <a:t>rotate</a:t>
            </a:r>
            <a:r>
              <a:rPr lang="de-DE" dirty="0"/>
              <a:t>(78)"&gt;</a:t>
            </a:r>
          </a:p>
          <a:p>
            <a:r>
              <a:rPr lang="de-DE" dirty="0"/>
              <a:t>        &lt;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stroke</a:t>
            </a:r>
            <a:r>
              <a:rPr lang="de-DE" dirty="0"/>
              <a:t>="</a:t>
            </a:r>
            <a:r>
              <a:rPr lang="de-DE" dirty="0" err="1"/>
              <a:t>black</a:t>
            </a:r>
            <a:r>
              <a:rPr lang="de-DE" dirty="0"/>
              <a:t>"&gt;</a:t>
            </a:r>
          </a:p>
          <a:p>
            <a:r>
              <a:rPr lang="de-DE" dirty="0"/>
              <a:t>          &lt;</a:t>
            </a:r>
            <a:r>
              <a:rPr lang="de-DE" dirty="0" err="1"/>
              <a:t>point</a:t>
            </a:r>
            <a:r>
              <a:rPr lang="de-DE" dirty="0"/>
              <a:t> x="0" y="0"&gt;&lt;/</a:t>
            </a:r>
            <a:r>
              <a:rPr lang="de-DE" dirty="0" err="1"/>
              <a:t>point</a:t>
            </a:r>
            <a:r>
              <a:rPr lang="de-DE" dirty="0"/>
              <a:t>&gt;</a:t>
            </a:r>
          </a:p>
          <a:p>
            <a:r>
              <a:rPr lang="de-DE" dirty="0"/>
              <a:t>          &lt;</a:t>
            </a:r>
            <a:r>
              <a:rPr lang="de-DE" dirty="0" err="1"/>
              <a:t>point</a:t>
            </a:r>
            <a:r>
              <a:rPr lang="de-DE" dirty="0"/>
              <a:t> x="170" y="20"&gt;&lt;/</a:t>
            </a:r>
            <a:r>
              <a:rPr lang="de-DE" dirty="0" err="1"/>
              <a:t>point</a:t>
            </a:r>
            <a:r>
              <a:rPr lang="de-DE" dirty="0"/>
              <a:t>&gt;</a:t>
            </a:r>
          </a:p>
          <a:p>
            <a:r>
              <a:rPr lang="de-DE" dirty="0"/>
              <a:t>        &lt;/</a:t>
            </a:r>
            <a:r>
              <a:rPr lang="de-DE" dirty="0" err="1"/>
              <a:t>line</a:t>
            </a:r>
            <a:r>
              <a:rPr lang="de-DE" dirty="0"/>
              <a:t>&gt;</a:t>
            </a:r>
          </a:p>
          <a:p>
            <a:r>
              <a:rPr lang="de-DE" dirty="0"/>
              <a:t>      &lt;/</a:t>
            </a:r>
            <a:r>
              <a:rPr lang="de-DE" dirty="0" err="1"/>
              <a:t>drawing</a:t>
            </a:r>
            <a:r>
              <a:rPr lang="de-DE" dirty="0"/>
              <a:t>&gt;</a:t>
            </a:r>
          </a:p>
          <a:p>
            <a:r>
              <a:rPr lang="de-DE" dirty="0"/>
              <a:t>      &lt;</a:t>
            </a:r>
            <a:r>
              <a:rPr lang="de-DE" dirty="0" err="1"/>
              <a:t>actor</a:t>
            </a:r>
            <a:r>
              <a:rPr lang="de-DE" dirty="0"/>
              <a:t> t="</a:t>
            </a:r>
            <a:r>
              <a:rPr lang="de-DE" dirty="0" err="1"/>
              <a:t>translate</a:t>
            </a:r>
            <a:r>
              <a:rPr lang="de-DE" dirty="0"/>
              <a:t>(195,189) </a:t>
            </a:r>
            <a:r>
              <a:rPr lang="de-DE" dirty="0" err="1"/>
              <a:t>rotate</a:t>
            </a:r>
            <a:r>
              <a:rPr lang="de-DE" dirty="0"/>
              <a:t>(-2)" </a:t>
            </a:r>
            <a:r>
              <a:rPr lang="de-DE" dirty="0" err="1"/>
              <a:t>pose</a:t>
            </a:r>
            <a:r>
              <a:rPr lang="de-DE" dirty="0"/>
              <a:t>="-11,9|-5,117|-11,99|-11,89|-11,79|-11,59|-16,34|-21,9|-6,34|-1,9|-18,79|-18,59|-6,79|-1,59"&gt;</a:t>
            </a:r>
          </a:p>
          <a:p>
            <a:r>
              <a:rPr lang="de-DE" dirty="0"/>
              <a:t>        &lt;</a:t>
            </a:r>
            <a:r>
              <a:rPr lang="de-DE" dirty="0" err="1"/>
              <a:t>bubble</a:t>
            </a:r>
            <a:r>
              <a:rPr lang="de-DE" dirty="0"/>
              <a:t> t="</a:t>
            </a:r>
            <a:r>
              <a:rPr lang="de-DE" dirty="0" err="1"/>
              <a:t>translate</a:t>
            </a:r>
            <a:r>
              <a:rPr lang="de-DE" dirty="0"/>
              <a:t>(9,11)" </a:t>
            </a:r>
            <a:r>
              <a:rPr lang="de-DE" dirty="0" err="1"/>
              <a:t>pose</a:t>
            </a:r>
            <a:r>
              <a:rPr lang="de-DE" dirty="0"/>
              <a:t>="88,-100|21,-39|36,23|236,-49|313,-7|15,9"&gt;</a:t>
            </a:r>
          </a:p>
          <a:p>
            <a:r>
              <a:rPr lang="de-DE" dirty="0"/>
              <a:t>          &lt;</a:t>
            </a:r>
            <a:r>
              <a:rPr lang="de-DE" dirty="0" err="1"/>
              <a:t>tspan</a:t>
            </a:r>
            <a:r>
              <a:rPr lang="de-DE" dirty="0"/>
              <a:t> x="0" y="0"&gt;Hello Bob →&lt;/</a:t>
            </a:r>
            <a:r>
              <a:rPr lang="de-DE" dirty="0" err="1"/>
              <a:t>tspan</a:t>
            </a:r>
            <a:r>
              <a:rPr lang="de-DE" dirty="0"/>
              <a:t>&gt;</a:t>
            </a:r>
          </a:p>
          <a:p>
            <a:r>
              <a:rPr lang="de-DE" dirty="0"/>
              <a:t>          &lt;</a:t>
            </a:r>
            <a:r>
              <a:rPr lang="de-DE" dirty="0" err="1"/>
              <a:t>tspan</a:t>
            </a:r>
            <a:r>
              <a:rPr lang="de-DE" dirty="0"/>
              <a:t> x="10em" y="0"&gt;xd23a$45r&lt;/</a:t>
            </a:r>
            <a:r>
              <a:rPr lang="de-DE" dirty="0" err="1"/>
              <a:t>tspan</a:t>
            </a:r>
            <a:r>
              <a:rPr lang="de-DE" dirty="0"/>
              <a:t>&gt;</a:t>
            </a:r>
          </a:p>
          <a:p>
            <a:r>
              <a:rPr lang="de-DE" dirty="0"/>
              <a:t>          &lt;</a:t>
            </a:r>
            <a:r>
              <a:rPr lang="de-DE" dirty="0" err="1"/>
              <a:t>tspan</a:t>
            </a:r>
            <a:r>
              <a:rPr lang="de-DE" dirty="0"/>
              <a:t> x="20em" y="0"&gt;→Hello Bob&lt;/</a:t>
            </a:r>
            <a:r>
              <a:rPr lang="de-DE" dirty="0" err="1"/>
              <a:t>tspan</a:t>
            </a:r>
            <a:r>
              <a:rPr lang="de-DE" dirty="0"/>
              <a:t>&gt;</a:t>
            </a:r>
          </a:p>
          <a:p>
            <a:r>
              <a:rPr lang="de-DE" dirty="0"/>
              <a:t>          &lt;</a:t>
            </a:r>
            <a:r>
              <a:rPr lang="de-DE" dirty="0" err="1"/>
              <a:t>tspan</a:t>
            </a:r>
            <a:r>
              <a:rPr lang="de-DE" dirty="0"/>
              <a:t> x="10em" y="15em"&gt;→Hello Bob&lt;/</a:t>
            </a:r>
            <a:r>
              <a:rPr lang="de-DE" dirty="0" err="1"/>
              <a:t>tspan</a:t>
            </a:r>
            <a:r>
              <a:rPr lang="de-DE" dirty="0"/>
              <a:t>&gt;</a:t>
            </a:r>
          </a:p>
          <a:p>
            <a:r>
              <a:rPr lang="de-DE" dirty="0"/>
              <a:t>        &lt;/</a:t>
            </a:r>
            <a:r>
              <a:rPr lang="de-DE" dirty="0" err="1"/>
              <a:t>bubble</a:t>
            </a:r>
            <a:r>
              <a:rPr lang="de-DE" dirty="0"/>
              <a:t>&gt;</a:t>
            </a:r>
          </a:p>
          <a:p>
            <a:r>
              <a:rPr lang="de-DE" dirty="0"/>
              <a:t>      &lt;/</a:t>
            </a:r>
            <a:r>
              <a:rPr lang="de-DE" dirty="0" err="1"/>
              <a:t>actor</a:t>
            </a:r>
            <a:r>
              <a:rPr lang="de-DE" dirty="0"/>
              <a:t>&gt;</a:t>
            </a:r>
          </a:p>
          <a:p>
            <a:r>
              <a:rPr lang="de-DE" dirty="0"/>
              <a:t>      &lt;</a:t>
            </a:r>
            <a:r>
              <a:rPr lang="de-DE" dirty="0" err="1"/>
              <a:t>actor</a:t>
            </a:r>
            <a:r>
              <a:rPr lang="de-DE" dirty="0"/>
              <a:t> t="</a:t>
            </a:r>
            <a:r>
              <a:rPr lang="de-DE" dirty="0" err="1"/>
              <a:t>translate</a:t>
            </a:r>
            <a:r>
              <a:rPr lang="de-DE" dirty="0"/>
              <a:t>(523,174)" </a:t>
            </a:r>
            <a:r>
              <a:rPr lang="de-DE" dirty="0" err="1"/>
              <a:t>pose</a:t>
            </a:r>
            <a:r>
              <a:rPr lang="de-DE" dirty="0"/>
              <a:t>="28,1|31,107|28,91|28,81|28,71|28,51|18,31|18,1|33,26|38,1|23,71|18,51|38,71|38,51"&gt;</a:t>
            </a:r>
          </a:p>
          <a:p>
            <a:r>
              <a:rPr lang="de-DE" dirty="0"/>
              <a:t>      &lt;/</a:t>
            </a:r>
            <a:r>
              <a:rPr lang="de-DE" dirty="0" err="1"/>
              <a:t>actor</a:t>
            </a:r>
            <a:r>
              <a:rPr lang="de-DE" dirty="0"/>
              <a:t>&gt;</a:t>
            </a:r>
          </a:p>
          <a:p>
            <a:r>
              <a:rPr lang="de-DE" dirty="0"/>
              <a:t>      &lt;</a:t>
            </a:r>
            <a:r>
              <a:rPr lang="de-DE" dirty="0" err="1"/>
              <a:t>actor</a:t>
            </a:r>
            <a:r>
              <a:rPr lang="de-DE" dirty="0"/>
              <a:t> t="</a:t>
            </a:r>
            <a:r>
              <a:rPr lang="de-DE" dirty="0" err="1"/>
              <a:t>translate</a:t>
            </a:r>
            <a:r>
              <a:rPr lang="de-DE" dirty="0"/>
              <a:t>(297,48)" </a:t>
            </a:r>
            <a:r>
              <a:rPr lang="de-DE" dirty="0" err="1"/>
              <a:t>pose</a:t>
            </a:r>
            <a:r>
              <a:rPr lang="de-DE" dirty="0"/>
              <a:t>="28,1|31,107|28,91|28,81|28,71|28,51|23,31|23,1|37,30|38,3|23,71|45,61|38,71|53,76"&gt;</a:t>
            </a:r>
          </a:p>
          <a:p>
            <a:r>
              <a:rPr lang="de-DE" dirty="0"/>
              <a:t>      &lt;/</a:t>
            </a:r>
            <a:r>
              <a:rPr lang="de-DE" dirty="0" err="1"/>
              <a:t>actor</a:t>
            </a:r>
            <a:r>
              <a:rPr lang="de-DE" dirty="0"/>
              <a:t>&gt;</a:t>
            </a:r>
          </a:p>
          <a:p>
            <a:r>
              <a:rPr lang="de-DE" dirty="0"/>
              <a:t>    &lt;/</a:t>
            </a:r>
            <a:r>
              <a:rPr lang="de-DE" dirty="0" err="1"/>
              <a:t>scene</a:t>
            </a:r>
            <a:r>
              <a:rPr lang="de-DE" dirty="0"/>
              <a:t>&gt;</a:t>
            </a:r>
          </a:p>
          <a:p>
            <a:endParaRPr lang="de-DE" dirty="0"/>
          </a:p>
          <a:p>
            <a:r>
              <a:rPr lang="de-DE" dirty="0"/>
              <a:t>  &lt;/div&gt;&lt;/</a:t>
            </a:r>
            <a:r>
              <a:rPr lang="de-DE" dirty="0" err="1"/>
              <a:t>body</a:t>
            </a:r>
            <a:r>
              <a:rPr lang="de-DE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6295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Katzen Bilder</a:t>
            </a:r>
          </a:p>
          <a:p>
            <a:endParaRPr lang="de-DE" dirty="0"/>
          </a:p>
          <a:p>
            <a:r>
              <a:rPr lang="de-DE" dirty="0"/>
              <a:t>Sein Ziel: Cat As A Service + Zufälliger Text </a:t>
            </a:r>
          </a:p>
          <a:p>
            <a:r>
              <a:rPr lang="de-DE" dirty="0"/>
              <a:t>(Markov Chain)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793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Bob </a:t>
            </a:r>
            <a:r>
              <a:rPr lang="de-DE" dirty="0" err="1"/>
              <a:t>faengt</a:t>
            </a:r>
            <a:r>
              <a:rPr lang="de-DE" dirty="0"/>
              <a:t> an zum Coden. Ziemlich schnell sieht das so aus.</a:t>
            </a:r>
          </a:p>
          <a:p>
            <a:r>
              <a:rPr lang="de-DE" dirty="0"/>
              <a:t>Versionsverwaltung! </a:t>
            </a:r>
          </a:p>
          <a:p>
            <a:r>
              <a:rPr lang="de-DE" dirty="0"/>
              <a:t>Der Dateimanager hat es eingebaut, wozu </a:t>
            </a:r>
            <a:r>
              <a:rPr lang="de-DE" dirty="0" err="1"/>
              <a:t>Git</a:t>
            </a:r>
            <a:r>
              <a:rPr lang="de-DE" dirty="0"/>
              <a:t>? </a:t>
            </a:r>
            <a:r>
              <a:rPr lang="de-DE" dirty="0" err="1"/>
              <a:t>Referant</a:t>
            </a:r>
            <a:r>
              <a:rPr lang="de-DE" dirty="0"/>
              <a:t> hier enden. (Danke </a:t>
            </a:r>
            <a:r>
              <a:rPr lang="de-DE" dirty="0" err="1"/>
              <a:t>fuer</a:t>
            </a:r>
            <a:r>
              <a:rPr lang="de-DE" dirty="0"/>
              <a:t> ihre Aufmerksamkeit)</a:t>
            </a:r>
          </a:p>
          <a:p>
            <a:endParaRPr lang="de-DE" dirty="0"/>
          </a:p>
          <a:p>
            <a:r>
              <a:rPr lang="de-DE" b="1" dirty="0"/>
              <a:t>Spaß beiseite, das geht besser.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037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Auftrennen</a:t>
            </a:r>
          </a:p>
          <a:p>
            <a:r>
              <a:rPr lang="de-DE" b="0" dirty="0"/>
              <a:t>Repository: (.</a:t>
            </a:r>
            <a:r>
              <a:rPr lang="de-DE" b="0" dirty="0" err="1"/>
              <a:t>git</a:t>
            </a:r>
            <a:r>
              <a:rPr lang="de-DE" b="0" dirty="0"/>
              <a:t>) </a:t>
            </a:r>
            <a:r>
              <a:rPr lang="de-DE" b="0" dirty="0" err="1"/>
              <a:t>Commits</a:t>
            </a:r>
            <a:r>
              <a:rPr lang="de-DE" b="0" dirty="0"/>
              <a:t> (Schnappschüsse) &amp; </a:t>
            </a:r>
            <a:r>
              <a:rPr lang="de-DE" b="0" dirty="0" err="1"/>
              <a:t>Object</a:t>
            </a:r>
            <a:r>
              <a:rPr lang="de-DE" b="0" dirty="0"/>
              <a:t> Storage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>
                <a:sym typeface="Wingdings" panose="05000000000000000000" pitchFamily="2" charset="2"/>
              </a:rPr>
              <a:t>Commit-</a:t>
            </a:r>
            <a:r>
              <a:rPr lang="de-DE" b="0" dirty="0"/>
              <a:t>Hash </a:t>
            </a:r>
            <a:r>
              <a:rPr lang="de-DE" b="0" dirty="0">
                <a:sym typeface="Wingdings" panose="05000000000000000000" pitchFamily="2" charset="2"/>
              </a:rPr>
              <a:t> Baum  Objekte</a:t>
            </a:r>
            <a:endParaRPr lang="de-DE" b="0" dirty="0"/>
          </a:p>
          <a:p>
            <a:endParaRPr lang="de-DE" dirty="0"/>
          </a:p>
          <a:p>
            <a:r>
              <a:rPr lang="de-DE" b="1" dirty="0"/>
              <a:t>Neues Problem: Die Benennung ist nicht ideal. Was machen die anderen?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749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0" dirty="0">
                <a:solidFill>
                  <a:srgbClr val="00B050"/>
                </a:solidFill>
              </a:rPr>
              <a:t>✔</a:t>
            </a:r>
            <a:r>
              <a:rPr lang="en-US" b="0" dirty="0"/>
              <a:t> Fix the 404 error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C00000"/>
                </a:solidFill>
              </a:rPr>
              <a:t>❌</a:t>
            </a:r>
            <a:r>
              <a:rPr lang="en-US" dirty="0"/>
              <a:t>Fixed the 404 error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C00000"/>
                </a:solidFill>
              </a:rPr>
              <a:t>❌</a:t>
            </a:r>
            <a:r>
              <a:rPr lang="en-US" dirty="0"/>
              <a:t> Fixing the 404 error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C00000"/>
                </a:solidFill>
              </a:rPr>
              <a:t>❌</a:t>
            </a:r>
            <a:r>
              <a:rPr lang="en-US" dirty="0"/>
              <a:t> The 404 error has been fixed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C00000"/>
                </a:solidFill>
              </a:rPr>
              <a:t>❌</a:t>
            </a:r>
            <a:r>
              <a:rPr lang="en-US" dirty="0"/>
              <a:t> Den 404 </a:t>
            </a:r>
            <a:r>
              <a:rPr lang="en-US" dirty="0" err="1"/>
              <a:t>Fehler</a:t>
            </a:r>
            <a:r>
              <a:rPr lang="en-US" dirty="0"/>
              <a:t> </a:t>
            </a:r>
            <a:r>
              <a:rPr lang="en-US" dirty="0" err="1"/>
              <a:t>beheben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- </a:t>
            </a:r>
            <a:r>
              <a:rPr lang="en-US" dirty="0" err="1"/>
              <a:t>Imperativ</a:t>
            </a:r>
            <a:r>
              <a:rPr lang="en-US" dirty="0"/>
              <a:t>! </a:t>
            </a:r>
            <a:r>
              <a:rPr lang="en-US" dirty="0" err="1"/>
              <a:t>Kommando</a:t>
            </a:r>
            <a:r>
              <a:rPr lang="en-US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- </a:t>
            </a:r>
            <a:r>
              <a:rPr lang="en-US" dirty="0" err="1"/>
              <a:t>Kurz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- Fix, Add, Optimize, Document </a:t>
            </a:r>
            <a:r>
              <a:rPr lang="en-US" dirty="0" err="1"/>
              <a:t>usw</a:t>
            </a:r>
            <a:r>
              <a:rPr lang="en-US" dirty="0"/>
              <a:t>. </a:t>
            </a:r>
            <a:r>
              <a:rPr lang="en-US" dirty="0" err="1"/>
              <a:t>sollten</a:t>
            </a:r>
            <a:r>
              <a:rPr lang="en-US" dirty="0"/>
              <a:t> am </a:t>
            </a:r>
            <a:r>
              <a:rPr lang="en-US" dirty="0" err="1"/>
              <a:t>Anfang</a:t>
            </a:r>
            <a:r>
              <a:rPr lang="en-US" dirty="0"/>
              <a:t> </a:t>
            </a:r>
            <a:r>
              <a:rPr lang="en-US" dirty="0" err="1"/>
              <a:t>stehen</a:t>
            </a:r>
            <a:r>
              <a:rPr lang="en-US" dirty="0"/>
              <a:t>. </a:t>
            </a:r>
            <a:r>
              <a:rPr lang="en-US" dirty="0" err="1"/>
              <a:t>Nicht</a:t>
            </a:r>
            <a:r>
              <a:rPr lang="en-US" dirty="0"/>
              <a:t> die </a:t>
            </a:r>
            <a:r>
              <a:rPr lang="en-US" dirty="0" err="1"/>
              <a:t>Datei</a:t>
            </a:r>
            <a:r>
              <a:rPr lang="en-US" dirty="0"/>
              <a:t>(</a:t>
            </a:r>
            <a:r>
              <a:rPr lang="en-US" dirty="0" err="1"/>
              <a:t>en</a:t>
            </a:r>
            <a:r>
              <a:rPr lang="en-US" dirty="0"/>
              <a:t>). </a:t>
            </a:r>
          </a:p>
          <a:p>
            <a:endParaRPr lang="en-US" dirty="0"/>
          </a:p>
          <a:p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 err="1"/>
              <a:t>FlaxEngine</a:t>
            </a:r>
            <a:r>
              <a:rPr lang="en-US" dirty="0"/>
              <a:t> https://github.com/FlaxEngine/FlaxAPI/commits/master</a:t>
            </a:r>
          </a:p>
          <a:p>
            <a:endParaRPr lang="en-US" dirty="0"/>
          </a:p>
          <a:p>
            <a:r>
              <a:rPr lang="en-US" b="1" dirty="0" err="1"/>
              <a:t>Hochwertige</a:t>
            </a:r>
            <a:r>
              <a:rPr lang="en-US" b="1" dirty="0"/>
              <a:t> </a:t>
            </a:r>
            <a:r>
              <a:rPr lang="en-US" b="1" dirty="0" err="1"/>
              <a:t>Nachrichten</a:t>
            </a:r>
            <a:r>
              <a:rPr lang="en-US" b="1" dirty="0"/>
              <a:t>…</a:t>
            </a:r>
            <a:r>
              <a:rPr lang="en-US" b="1" dirty="0" err="1"/>
              <a:t>korrekte</a:t>
            </a:r>
            <a:r>
              <a:rPr lang="en-US" b="1" dirty="0"/>
              <a:t> </a:t>
            </a:r>
            <a:r>
              <a:rPr lang="en-US" b="1" dirty="0" err="1"/>
              <a:t>Sachen</a:t>
            </a:r>
            <a:r>
              <a:rPr lang="en-US" b="1" dirty="0"/>
              <a:t> </a:t>
            </a:r>
            <a:r>
              <a:rPr lang="en-US" b="1" dirty="0" err="1"/>
              <a:t>committen</a:t>
            </a:r>
            <a:r>
              <a:rPr lang="en-US" b="1" dirty="0"/>
              <a:t> (</a:t>
            </a:r>
            <a:r>
              <a:rPr lang="en-US" b="1" dirty="0" err="1"/>
              <a:t>selektiv</a:t>
            </a:r>
            <a:r>
              <a:rPr lang="en-US" b="1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8CEB9-205A-40DD-B474-60C8DE3808B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64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97632-BDBE-45AB-A5EE-56A35A896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776D4-8AF2-4FB3-BC60-757A8942C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5469B-8244-4D08-BE14-E419B4E437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E2E6AA-8447-45A0-9424-E3C0AEEEB8D9}" type="datetimeFigureOut">
              <a:rPr lang="de-DE" smtClean="0"/>
              <a:t>12.12.2019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1443C-F410-4019-973B-05809FC44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8011C-C3C6-4F7D-A625-E1F47D498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2249AB-6BCD-428D-81D1-3EA3FE0401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32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0C51-35C6-4DBB-9C47-C9D0CCEA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347CF-FE40-4A62-8B29-C157EA1A8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20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66A324-1485-4C6C-8EC2-AFF685BEC2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FC2DA-4272-4C6D-8B29-98E6615C3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201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DAD3-86DD-437E-971D-F8F532F30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8F3FE-4839-417C-B1A7-F1A34F3FB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00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A7A-CDE1-4116-A3C3-9DDFEEE02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A5AFC-B736-4DF0-AB8F-4FB665177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611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04A8-A69D-4534-841B-59B60B6A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02BB3-5733-4CD4-B7C0-CD3D696F8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4159B-6FA0-4935-A2AD-EB10F415A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42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441C-6662-47BC-83F5-07AC1DFF2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D1D83-BFF9-4FD9-B646-C1536A83A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57C32-D9DE-4DA9-B208-D59CB906E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C1CBE6-B500-4903-B735-EA8B487F3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33386-8DFF-4496-ADBD-7DD9FCB55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97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A9F3-3FDA-4543-AE3A-3C7C76F3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88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71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742C1-C503-4DED-9715-79703B3D7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5F3C-6CD5-4E03-AC54-4EA625EA5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05A23-BC94-495E-9B06-3E2DC5C58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564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271FA-F67B-42D1-BABE-69EEF9D05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CD564A-E00D-47C4-A87C-9BC4D84E5F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5DD49-F745-4ADE-B52C-2E11C6B9D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401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5BF0B2-80B9-4EA5-9A59-080CC3707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367" y="381740"/>
            <a:ext cx="9197266" cy="130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E3254-BDF6-4D39-A382-BFE9375A0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7367" y="1904223"/>
            <a:ext cx="9197266" cy="446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593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2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f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pple_IIc" TargetMode="External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th/photo/918907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f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jpg"/><Relationship Id="rId7" Type="http://schemas.openxmlformats.org/officeDocument/2006/relationships/hyperlink" Target="https://en.wikipedia.org/wiki/Apple_II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hyperlink" Target="https://en.wikipedia.org/wiki/Bob_the_Builder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tefnotch.github.io/shakespeares-cats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3D56F7-AFD4-46BE-BC84-3C9AF529DB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7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E26E74-8E93-4CCE-A141-74E58F430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2440"/>
            <a:ext cx="9144000" cy="5097078"/>
          </a:xfrm>
        </p:spPr>
        <p:txBody>
          <a:bodyPr>
            <a:noAutofit/>
          </a:bodyPr>
          <a:lstStyle/>
          <a:p>
            <a:r>
              <a:rPr lang="de-AT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</a:t>
            </a:r>
            <a:br>
              <a:rPr lang="de-AT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</a:t>
            </a:r>
            <a:br>
              <a:rPr lang="de-AT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GitKraken</a:t>
            </a:r>
            <a:br>
              <a:rPr lang="de-AT" sz="6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de-AT" sz="6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sz="4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de-AT" sz="44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developer‘s</a:t>
            </a:r>
            <a:r>
              <a:rPr lang="de-AT" sz="4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44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journey</a:t>
            </a:r>
            <a:endParaRPr lang="de-DE" sz="6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F9727-4854-49AC-9BF7-ED498DA3F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81957"/>
            <a:ext cx="9144000" cy="658950"/>
          </a:xfrm>
        </p:spPr>
        <p:txBody>
          <a:bodyPr>
            <a:normAutofit/>
          </a:bodyPr>
          <a:lstStyle/>
          <a:p>
            <a:r>
              <a:rPr lang="de-AT" dirty="0" err="1">
                <a:solidFill>
                  <a:srgbClr val="FFFFFF"/>
                </a:solidFill>
              </a:rPr>
              <a:t>Presentation</a:t>
            </a:r>
            <a:r>
              <a:rPr lang="de-AT" dirty="0">
                <a:solidFill>
                  <a:srgbClr val="FFFFFF"/>
                </a:solidFill>
              </a:rPr>
              <a:t> </a:t>
            </a:r>
            <a:r>
              <a:rPr lang="de-AT" dirty="0" err="1">
                <a:solidFill>
                  <a:srgbClr val="FFFFFF"/>
                </a:solidFill>
              </a:rPr>
              <a:t>by</a:t>
            </a:r>
            <a:r>
              <a:rPr lang="de-AT" dirty="0">
                <a:solidFill>
                  <a:srgbClr val="FFFFFF"/>
                </a:solidFill>
              </a:rPr>
              <a:t> Stefan Brandmair</a:t>
            </a:r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55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7F99743-F52B-46A6-950B-6AFD0508B580}"/>
              </a:ext>
            </a:extLst>
          </p:cNvPr>
          <p:cNvGrpSpPr/>
          <p:nvPr/>
        </p:nvGrpSpPr>
        <p:grpSpPr>
          <a:xfrm>
            <a:off x="7655586" y="2566540"/>
            <a:ext cx="1673322" cy="1673322"/>
            <a:chOff x="-110983" y="2327148"/>
            <a:chExt cx="1905000" cy="1905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19E067F-34E1-4924-80E0-E1BD5A04CB4E}"/>
                </a:ext>
              </a:extLst>
            </p:cNvPr>
            <p:cNvSpPr/>
            <p:nvPr/>
          </p:nvSpPr>
          <p:spPr>
            <a:xfrm>
              <a:off x="-110983" y="2327148"/>
              <a:ext cx="1905000" cy="1905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5141EE7E-3058-4087-BF7B-35327868A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514" y="2685644"/>
              <a:ext cx="1188007" cy="118800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DF2675-CBD3-4A58-84EF-C916CA558B15}"/>
              </a:ext>
            </a:extLst>
          </p:cNvPr>
          <p:cNvGrpSpPr/>
          <p:nvPr/>
        </p:nvGrpSpPr>
        <p:grpSpPr>
          <a:xfrm>
            <a:off x="2844368" y="2566540"/>
            <a:ext cx="1673322" cy="1673322"/>
            <a:chOff x="2844368" y="2566540"/>
            <a:chExt cx="1673322" cy="167332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EAFA9AB-8393-4774-83A2-368AD9F1FED4}"/>
                </a:ext>
              </a:extLst>
            </p:cNvPr>
            <p:cNvSpPr/>
            <p:nvPr/>
          </p:nvSpPr>
          <p:spPr>
            <a:xfrm>
              <a:off x="2844368" y="2566540"/>
              <a:ext cx="1673322" cy="1673322"/>
            </a:xfrm>
            <a:prstGeom prst="ellipse">
              <a:avLst/>
            </a:prstGeom>
            <a:solidFill>
              <a:srgbClr val="62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Graphic 17" descr="Folder">
              <a:extLst>
                <a:ext uri="{FF2B5EF4-FFF2-40B4-BE49-F238E27FC236}">
                  <a16:creationId xmlns:a16="http://schemas.microsoft.com/office/drawing/2014/main" id="{D8257207-E1AF-4329-8CA5-C0B59D42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29359" y="2693306"/>
              <a:ext cx="1303339" cy="1419788"/>
            </a:xfrm>
            <a:prstGeom prst="rect">
              <a:avLst/>
            </a:prstGeom>
          </p:spPr>
        </p:pic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F831925D-6ABC-42CC-8F37-214C409C30B0}"/>
              </a:ext>
            </a:extLst>
          </p:cNvPr>
          <p:cNvSpPr/>
          <p:nvPr/>
        </p:nvSpPr>
        <p:spPr>
          <a:xfrm>
            <a:off x="5259339" y="2592339"/>
            <a:ext cx="1673322" cy="1673322"/>
          </a:xfrm>
          <a:prstGeom prst="ellipse">
            <a:avLst/>
          </a:prstGeom>
          <a:solidFill>
            <a:srgbClr val="47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phic 19" descr="Checklist">
            <a:extLst>
              <a:ext uri="{FF2B5EF4-FFF2-40B4-BE49-F238E27FC236}">
                <a16:creationId xmlns:a16="http://schemas.microsoft.com/office/drawing/2014/main" id="{C2D64F91-E16F-46F3-BA4F-E027472355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1800" y="2844800"/>
            <a:ext cx="1168400" cy="1168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1CF08FB-A734-4AC6-84AF-87AB7EAD6F59}"/>
              </a:ext>
            </a:extLst>
          </p:cNvPr>
          <p:cNvSpPr txBox="1"/>
          <p:nvPr/>
        </p:nvSpPr>
        <p:spPr>
          <a:xfrm>
            <a:off x="2303851" y="4456177"/>
            <a:ext cx="280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latin typeface="Segoe UI" panose="020B0502040204020203" pitchFamily="34" charset="0"/>
                <a:cs typeface="Segoe UI" panose="020B0502040204020203" pitchFamily="34" charset="0"/>
              </a:rPr>
              <a:t>Workspace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AEF66-2A87-4F7E-83EE-A8CA4E25569F}"/>
              </a:ext>
            </a:extLst>
          </p:cNvPr>
          <p:cNvSpPr txBox="1"/>
          <p:nvPr/>
        </p:nvSpPr>
        <p:spPr>
          <a:xfrm>
            <a:off x="7537396" y="4456177"/>
            <a:ext cx="202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Local</a:t>
            </a:r>
            <a:endParaRPr lang="de-DE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D14D51-A91B-4787-8C18-675B127AA209}"/>
              </a:ext>
            </a:extLst>
          </p:cNvPr>
          <p:cNvSpPr txBox="1"/>
          <p:nvPr/>
        </p:nvSpPr>
        <p:spPr>
          <a:xfrm>
            <a:off x="5062112" y="4317478"/>
            <a:ext cx="2184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Staging</a:t>
            </a:r>
            <a:r>
              <a:rPr lang="de-DE" sz="3600" dirty="0">
                <a:latin typeface="Segoe UI" panose="020B0502040204020203" pitchFamily="34" charset="0"/>
                <a:cs typeface="Segoe UI" panose="020B0502040204020203" pitchFamily="34" charset="0"/>
              </a:rPr>
              <a:t> Area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0644FDF-181F-4174-9B99-169529D0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367" y="381740"/>
            <a:ext cx="9197266" cy="1300070"/>
          </a:xfrm>
        </p:spPr>
        <p:txBody>
          <a:bodyPr/>
          <a:lstStyle/>
          <a:p>
            <a:pPr algn="ctr"/>
            <a:r>
              <a:rPr lang="de-DE" dirty="0"/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112661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580C5-68C1-4DB9-BE54-CB0B9995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VZb5ocU3eD">
            <a:hlinkClick r:id="" action="ppaction://media"/>
            <a:extLst>
              <a:ext uri="{FF2B5EF4-FFF2-40B4-BE49-F238E27FC236}">
                <a16:creationId xmlns:a16="http://schemas.microsoft.com/office/drawing/2014/main" id="{3DB6D9EA-BCB8-4F81-8C62-EFBA10F6683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16969"/>
            <a:ext cx="12192000" cy="6424062"/>
          </a:xfrm>
        </p:spPr>
      </p:pic>
    </p:spTree>
    <p:extLst>
      <p:ext uri="{BB962C8B-B14F-4D97-AF65-F5344CB8AC3E}">
        <p14:creationId xmlns:p14="http://schemas.microsoft.com/office/powerpoint/2010/main" val="112247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7B8D14-860D-41FA-9A60-5E27517F8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1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CEDAA1-DD73-4E30-B43E-B6B4AA35F7FB}"/>
              </a:ext>
            </a:extLst>
          </p:cNvPr>
          <p:cNvGrpSpPr/>
          <p:nvPr/>
        </p:nvGrpSpPr>
        <p:grpSpPr>
          <a:xfrm>
            <a:off x="3102678" y="106066"/>
            <a:ext cx="5767002" cy="6645868"/>
            <a:chOff x="3346518" y="501118"/>
            <a:chExt cx="4983480" cy="62514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1591F3-351A-4A13-A0A7-D1A0D5B3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9480" y="1008286"/>
              <a:ext cx="4757556" cy="5744262"/>
            </a:xfrm>
            <a:prstGeom prst="rect">
              <a:avLst/>
            </a:prstGeom>
          </p:spPr>
        </p:pic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D59B724-CB71-4041-98CE-1B2E228B6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32" t="13556" r="16532" b="76222"/>
            <a:stretch/>
          </p:blipFill>
          <p:spPr>
            <a:xfrm>
              <a:off x="3346518" y="501118"/>
              <a:ext cx="4983480" cy="507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80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at, indoor, animal, sitting&#10;&#10;Description automatically generated">
            <a:extLst>
              <a:ext uri="{FF2B5EF4-FFF2-40B4-BE49-F238E27FC236}">
                <a16:creationId xmlns:a16="http://schemas.microsoft.com/office/drawing/2014/main" id="{DDC75339-AAD2-4346-ADDA-B027EAD9D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7"/>
          <a:stretch/>
        </p:blipFill>
        <p:spPr>
          <a:xfrm>
            <a:off x="1648614" y="95835"/>
            <a:ext cx="8894772" cy="66663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0098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654290-D79F-4E08-94B5-8DDF33535830}"/>
              </a:ext>
            </a:extLst>
          </p:cNvPr>
          <p:cNvCxnSpPr/>
          <p:nvPr/>
        </p:nvCxnSpPr>
        <p:spPr>
          <a:xfrm>
            <a:off x="280086" y="4942864"/>
            <a:ext cx="11348033" cy="0"/>
          </a:xfrm>
          <a:prstGeom prst="straightConnector1">
            <a:avLst/>
          </a:prstGeom>
          <a:ln w="762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6671D82-C54A-4ACF-B9CF-FFFEC8ACC7FA}"/>
              </a:ext>
            </a:extLst>
          </p:cNvPr>
          <p:cNvCxnSpPr/>
          <p:nvPr/>
        </p:nvCxnSpPr>
        <p:spPr>
          <a:xfrm>
            <a:off x="280087" y="2367088"/>
            <a:ext cx="11348033" cy="0"/>
          </a:xfrm>
          <a:prstGeom prst="straightConnector1">
            <a:avLst/>
          </a:prstGeom>
          <a:ln w="762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C0001-961F-46B4-BBD5-599132F6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87" y="3683048"/>
            <a:ext cx="2495513" cy="6807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/>
              <a:t>master</a:t>
            </a:r>
            <a:endParaRPr lang="de-D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1B800C-3D1F-4ABC-BEA7-7D68714880EA}"/>
              </a:ext>
            </a:extLst>
          </p:cNvPr>
          <p:cNvSpPr txBox="1">
            <a:spLocks/>
          </p:cNvSpPr>
          <p:nvPr/>
        </p:nvSpPr>
        <p:spPr>
          <a:xfrm>
            <a:off x="280087" y="1153064"/>
            <a:ext cx="2495513" cy="6807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develop</a:t>
            </a:r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4822B5-519C-4C1B-8D42-A3B752EE28F7}"/>
              </a:ext>
            </a:extLst>
          </p:cNvPr>
          <p:cNvSpPr/>
          <p:nvPr/>
        </p:nvSpPr>
        <p:spPr>
          <a:xfrm>
            <a:off x="847075" y="4602480"/>
            <a:ext cx="680768" cy="680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85E20D-A226-4D43-82AB-539B64C12415}"/>
              </a:ext>
            </a:extLst>
          </p:cNvPr>
          <p:cNvSpPr/>
          <p:nvPr/>
        </p:nvSpPr>
        <p:spPr>
          <a:xfrm>
            <a:off x="5175235" y="4602480"/>
            <a:ext cx="680768" cy="680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B9CF15-1CF4-4DD1-B66C-66B641D041AC}"/>
              </a:ext>
            </a:extLst>
          </p:cNvPr>
          <p:cNvSpPr/>
          <p:nvPr/>
        </p:nvSpPr>
        <p:spPr>
          <a:xfrm>
            <a:off x="6126480" y="4602480"/>
            <a:ext cx="680768" cy="680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31A7D-C896-41EA-BDE2-6F4C8670A743}"/>
              </a:ext>
            </a:extLst>
          </p:cNvPr>
          <p:cNvSpPr/>
          <p:nvPr/>
        </p:nvSpPr>
        <p:spPr>
          <a:xfrm>
            <a:off x="8930640" y="4602480"/>
            <a:ext cx="680768" cy="680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8215E4-ECF2-4BB7-8FE6-AD6999E77946}"/>
              </a:ext>
            </a:extLst>
          </p:cNvPr>
          <p:cNvSpPr/>
          <p:nvPr/>
        </p:nvSpPr>
        <p:spPr>
          <a:xfrm>
            <a:off x="828653" y="2031880"/>
            <a:ext cx="680768" cy="6807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71826F-7806-4065-AF73-AFD4FF442876}"/>
              </a:ext>
            </a:extLst>
          </p:cNvPr>
          <p:cNvSpPr/>
          <p:nvPr/>
        </p:nvSpPr>
        <p:spPr>
          <a:xfrm>
            <a:off x="1527843" y="2031880"/>
            <a:ext cx="680768" cy="6807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A95543-957C-47C8-B3D7-882E4CCF2EAA}"/>
              </a:ext>
            </a:extLst>
          </p:cNvPr>
          <p:cNvSpPr/>
          <p:nvPr/>
        </p:nvSpPr>
        <p:spPr>
          <a:xfrm>
            <a:off x="2663816" y="2031880"/>
            <a:ext cx="680768" cy="6807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5D6D90-5837-4F7B-B3B5-1384C29545B0}"/>
              </a:ext>
            </a:extLst>
          </p:cNvPr>
          <p:cNvSpPr/>
          <p:nvPr/>
        </p:nvSpPr>
        <p:spPr>
          <a:xfrm>
            <a:off x="3695029" y="2031880"/>
            <a:ext cx="680768" cy="6807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841FD8-AC3D-40A6-B822-28629658384B}"/>
              </a:ext>
            </a:extLst>
          </p:cNvPr>
          <p:cNvSpPr/>
          <p:nvPr/>
        </p:nvSpPr>
        <p:spPr>
          <a:xfrm>
            <a:off x="10384733" y="2026704"/>
            <a:ext cx="680768" cy="6807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1AE27A-7BAD-4339-AB13-34CD58CA8E70}"/>
              </a:ext>
            </a:extLst>
          </p:cNvPr>
          <p:cNvSpPr/>
          <p:nvPr/>
        </p:nvSpPr>
        <p:spPr>
          <a:xfrm>
            <a:off x="8263861" y="2026704"/>
            <a:ext cx="680768" cy="6807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6F3C00-E55B-4CF0-8212-7F6A42B5AF0A}"/>
              </a:ext>
            </a:extLst>
          </p:cNvPr>
          <p:cNvSpPr/>
          <p:nvPr/>
        </p:nvSpPr>
        <p:spPr>
          <a:xfrm>
            <a:off x="4546257" y="2026704"/>
            <a:ext cx="680768" cy="6807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D471F0-BFA4-4395-B795-2D4CF99430B0}"/>
              </a:ext>
            </a:extLst>
          </p:cNvPr>
          <p:cNvSpPr/>
          <p:nvPr/>
        </p:nvSpPr>
        <p:spPr>
          <a:xfrm>
            <a:off x="5227025" y="2026704"/>
            <a:ext cx="680768" cy="6807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3C2123-CFB3-42F2-8558-961FB3E0D8FB}"/>
              </a:ext>
            </a:extLst>
          </p:cNvPr>
          <p:cNvSpPr/>
          <p:nvPr/>
        </p:nvSpPr>
        <p:spPr>
          <a:xfrm>
            <a:off x="5907793" y="2026704"/>
            <a:ext cx="680768" cy="6807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5D6A68-669D-4CB8-9164-A126C0D5C30D}"/>
              </a:ext>
            </a:extLst>
          </p:cNvPr>
          <p:cNvCxnSpPr>
            <a:cxnSpLocks/>
            <a:stCxn id="14" idx="4"/>
            <a:endCxn id="8" idx="1"/>
          </p:cNvCxnSpPr>
          <p:nvPr/>
        </p:nvCxnSpPr>
        <p:spPr>
          <a:xfrm>
            <a:off x="4035413" y="2712648"/>
            <a:ext cx="1239518" cy="1989528"/>
          </a:xfrm>
          <a:prstGeom prst="straightConnector1">
            <a:avLst/>
          </a:prstGeom>
          <a:ln w="762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BBA611-4B58-4F7E-B82E-1F71C4D2AA5C}"/>
              </a:ext>
            </a:extLst>
          </p:cNvPr>
          <p:cNvCxnSpPr>
            <a:cxnSpLocks/>
            <a:stCxn id="18" idx="4"/>
            <a:endCxn id="9" idx="1"/>
          </p:cNvCxnSpPr>
          <p:nvPr/>
        </p:nvCxnSpPr>
        <p:spPr>
          <a:xfrm>
            <a:off x="5567409" y="2707472"/>
            <a:ext cx="658767" cy="1994704"/>
          </a:xfrm>
          <a:prstGeom prst="straightConnector1">
            <a:avLst/>
          </a:prstGeom>
          <a:ln w="762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0723D1-139A-4F81-89BF-B4BDF2721CC3}"/>
              </a:ext>
            </a:extLst>
          </p:cNvPr>
          <p:cNvCxnSpPr>
            <a:cxnSpLocks/>
            <a:stCxn id="16" idx="4"/>
            <a:endCxn id="10" idx="0"/>
          </p:cNvCxnSpPr>
          <p:nvPr/>
        </p:nvCxnSpPr>
        <p:spPr>
          <a:xfrm>
            <a:off x="8604245" y="2707472"/>
            <a:ext cx="666779" cy="1895008"/>
          </a:xfrm>
          <a:prstGeom prst="straightConnector1">
            <a:avLst/>
          </a:prstGeom>
          <a:ln w="762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CC2E0D4-D679-4595-80BC-CABE37F2CF29}"/>
              </a:ext>
            </a:extLst>
          </p:cNvPr>
          <p:cNvSpPr txBox="1"/>
          <p:nvPr/>
        </p:nvSpPr>
        <p:spPr>
          <a:xfrm>
            <a:off x="624313" y="5283248"/>
            <a:ext cx="124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1.0.0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5F4135-8781-44F5-8486-92D67FEAD178}"/>
              </a:ext>
            </a:extLst>
          </p:cNvPr>
          <p:cNvSpPr txBox="1"/>
          <p:nvPr/>
        </p:nvSpPr>
        <p:spPr>
          <a:xfrm>
            <a:off x="6051241" y="5280799"/>
            <a:ext cx="124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1.1.3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8A3508-6817-4F35-B8C8-E12803C01BBA}"/>
              </a:ext>
            </a:extLst>
          </p:cNvPr>
          <p:cNvSpPr txBox="1"/>
          <p:nvPr/>
        </p:nvSpPr>
        <p:spPr>
          <a:xfrm>
            <a:off x="4848243" y="5280799"/>
            <a:ext cx="124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1.1.2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26E9CF-50F3-4D72-9930-A615439E34F6}"/>
              </a:ext>
            </a:extLst>
          </p:cNvPr>
          <p:cNvSpPr txBox="1"/>
          <p:nvPr/>
        </p:nvSpPr>
        <p:spPr>
          <a:xfrm>
            <a:off x="8775286" y="5280799"/>
            <a:ext cx="124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1.4.0</a:t>
            </a:r>
          </a:p>
        </p:txBody>
      </p:sp>
    </p:spTree>
    <p:extLst>
      <p:ext uri="{BB962C8B-B14F-4D97-AF65-F5344CB8AC3E}">
        <p14:creationId xmlns:p14="http://schemas.microsoft.com/office/powerpoint/2010/main" val="124026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E9167-4B83-46B0-9D8D-BAC6B4851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367" y="2778965"/>
            <a:ext cx="9197266" cy="1300070"/>
          </a:xfrm>
        </p:spPr>
        <p:txBody>
          <a:bodyPr/>
          <a:lstStyle/>
          <a:p>
            <a:pPr algn="ctr"/>
            <a:r>
              <a:rPr lang="de-DE" dirty="0"/>
              <a:t>Teamwork!</a:t>
            </a:r>
          </a:p>
        </p:txBody>
      </p:sp>
    </p:spTree>
    <p:extLst>
      <p:ext uri="{BB962C8B-B14F-4D97-AF65-F5344CB8AC3E}">
        <p14:creationId xmlns:p14="http://schemas.microsoft.com/office/powerpoint/2010/main" val="230103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7F99743-F52B-46A6-950B-6AFD0508B580}"/>
              </a:ext>
            </a:extLst>
          </p:cNvPr>
          <p:cNvGrpSpPr/>
          <p:nvPr/>
        </p:nvGrpSpPr>
        <p:grpSpPr>
          <a:xfrm>
            <a:off x="7655586" y="2566540"/>
            <a:ext cx="1673322" cy="1673322"/>
            <a:chOff x="-110983" y="2327148"/>
            <a:chExt cx="1905000" cy="1905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19E067F-34E1-4924-80E0-E1BD5A04CB4E}"/>
                </a:ext>
              </a:extLst>
            </p:cNvPr>
            <p:cNvSpPr/>
            <p:nvPr/>
          </p:nvSpPr>
          <p:spPr>
            <a:xfrm>
              <a:off x="-110983" y="2327148"/>
              <a:ext cx="1905000" cy="1905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5141EE7E-3058-4087-BF7B-35327868A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514" y="2685644"/>
              <a:ext cx="1188007" cy="118800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CB267C-3A4A-40C5-AABD-9D3EDA14A43D}"/>
              </a:ext>
            </a:extLst>
          </p:cNvPr>
          <p:cNvGrpSpPr/>
          <p:nvPr/>
        </p:nvGrpSpPr>
        <p:grpSpPr>
          <a:xfrm>
            <a:off x="10051833" y="2566541"/>
            <a:ext cx="1673322" cy="1673322"/>
            <a:chOff x="-110983" y="2327148"/>
            <a:chExt cx="1905000" cy="1905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B3654FD-7DD3-4160-8B23-82D9405F121C}"/>
                </a:ext>
              </a:extLst>
            </p:cNvPr>
            <p:cNvSpPr/>
            <p:nvPr/>
          </p:nvSpPr>
          <p:spPr>
            <a:xfrm>
              <a:off x="-110983" y="2327148"/>
              <a:ext cx="1905000" cy="1905000"/>
            </a:xfrm>
            <a:prstGeom prst="ellipse">
              <a:avLst/>
            </a:prstGeom>
            <a:solidFill>
              <a:srgbClr val="C34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72285847-3F98-44B8-B99A-5ED1B4703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514" y="2685644"/>
              <a:ext cx="1188007" cy="118800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DF2675-CBD3-4A58-84EF-C916CA558B15}"/>
              </a:ext>
            </a:extLst>
          </p:cNvPr>
          <p:cNvGrpSpPr/>
          <p:nvPr/>
        </p:nvGrpSpPr>
        <p:grpSpPr>
          <a:xfrm>
            <a:off x="2844368" y="2566540"/>
            <a:ext cx="1673322" cy="1673322"/>
            <a:chOff x="2844368" y="2566540"/>
            <a:chExt cx="1673322" cy="167332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EAFA9AB-8393-4774-83A2-368AD9F1FED4}"/>
                </a:ext>
              </a:extLst>
            </p:cNvPr>
            <p:cNvSpPr/>
            <p:nvPr/>
          </p:nvSpPr>
          <p:spPr>
            <a:xfrm>
              <a:off x="2844368" y="2566540"/>
              <a:ext cx="1673322" cy="1673322"/>
            </a:xfrm>
            <a:prstGeom prst="ellipse">
              <a:avLst/>
            </a:prstGeom>
            <a:solidFill>
              <a:srgbClr val="62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Graphic 17" descr="Folder">
              <a:extLst>
                <a:ext uri="{FF2B5EF4-FFF2-40B4-BE49-F238E27FC236}">
                  <a16:creationId xmlns:a16="http://schemas.microsoft.com/office/drawing/2014/main" id="{D8257207-E1AF-4329-8CA5-C0B59D42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29359" y="2693306"/>
              <a:ext cx="1303339" cy="1419788"/>
            </a:xfrm>
            <a:prstGeom prst="rect">
              <a:avLst/>
            </a:prstGeom>
          </p:spPr>
        </p:pic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F831925D-6ABC-42CC-8F37-214C409C30B0}"/>
              </a:ext>
            </a:extLst>
          </p:cNvPr>
          <p:cNvSpPr/>
          <p:nvPr/>
        </p:nvSpPr>
        <p:spPr>
          <a:xfrm>
            <a:off x="5259339" y="2592339"/>
            <a:ext cx="1673322" cy="1673322"/>
          </a:xfrm>
          <a:prstGeom prst="ellipse">
            <a:avLst/>
          </a:prstGeom>
          <a:solidFill>
            <a:srgbClr val="47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phic 19" descr="Checklist">
            <a:extLst>
              <a:ext uri="{FF2B5EF4-FFF2-40B4-BE49-F238E27FC236}">
                <a16:creationId xmlns:a16="http://schemas.microsoft.com/office/drawing/2014/main" id="{C2D64F91-E16F-46F3-BA4F-E027472355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1800" y="2844800"/>
            <a:ext cx="1168400" cy="1168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1CF08FB-A734-4AC6-84AF-87AB7EAD6F59}"/>
              </a:ext>
            </a:extLst>
          </p:cNvPr>
          <p:cNvSpPr txBox="1"/>
          <p:nvPr/>
        </p:nvSpPr>
        <p:spPr>
          <a:xfrm>
            <a:off x="2303851" y="4456177"/>
            <a:ext cx="280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latin typeface="Segoe UI" panose="020B0502040204020203" pitchFamily="34" charset="0"/>
                <a:cs typeface="Segoe UI" panose="020B0502040204020203" pitchFamily="34" charset="0"/>
              </a:rPr>
              <a:t>Workspace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AEF66-2A87-4F7E-83EE-A8CA4E25569F}"/>
              </a:ext>
            </a:extLst>
          </p:cNvPr>
          <p:cNvSpPr txBox="1"/>
          <p:nvPr/>
        </p:nvSpPr>
        <p:spPr>
          <a:xfrm>
            <a:off x="7537396" y="4456177"/>
            <a:ext cx="202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Local</a:t>
            </a:r>
            <a:endParaRPr lang="de-DE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D14D51-A91B-4787-8C18-675B127AA209}"/>
              </a:ext>
            </a:extLst>
          </p:cNvPr>
          <p:cNvSpPr txBox="1"/>
          <p:nvPr/>
        </p:nvSpPr>
        <p:spPr>
          <a:xfrm>
            <a:off x="5062112" y="4317478"/>
            <a:ext cx="2184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Staging</a:t>
            </a:r>
            <a:r>
              <a:rPr lang="de-DE" sz="3600" dirty="0">
                <a:latin typeface="Segoe UI" panose="020B0502040204020203" pitchFamily="34" charset="0"/>
                <a:cs typeface="Segoe UI" panose="020B0502040204020203" pitchFamily="34" charset="0"/>
              </a:rPr>
              <a:t> Area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800F8B-7DE2-42DF-88E0-BFF05D6E178E}"/>
              </a:ext>
            </a:extLst>
          </p:cNvPr>
          <p:cNvSpPr txBox="1"/>
          <p:nvPr/>
        </p:nvSpPr>
        <p:spPr>
          <a:xfrm>
            <a:off x="9854606" y="4456177"/>
            <a:ext cx="2184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latin typeface="Segoe UI" panose="020B0502040204020203" pitchFamily="34" charset="0"/>
                <a:cs typeface="Segoe UI" panose="020B0502040204020203" pitchFamily="34" charset="0"/>
              </a:rPr>
              <a:t>Remote</a:t>
            </a:r>
          </a:p>
        </p:txBody>
      </p:sp>
    </p:spTree>
    <p:extLst>
      <p:ext uri="{BB962C8B-B14F-4D97-AF65-F5344CB8AC3E}">
        <p14:creationId xmlns:p14="http://schemas.microsoft.com/office/powerpoint/2010/main" val="50261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54C79-076B-4C6C-904E-5913AF33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852" y="126516"/>
            <a:ext cx="8694295" cy="6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2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 orange and white cat lying on a bed&#10;&#10;Description automatically generated">
            <a:extLst>
              <a:ext uri="{FF2B5EF4-FFF2-40B4-BE49-F238E27FC236}">
                <a16:creationId xmlns:a16="http://schemas.microsoft.com/office/drawing/2014/main" id="{CF6C5583-A7D9-4E3C-A3B7-BAA83C78A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68" y="643466"/>
            <a:ext cx="1017546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0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41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A8938-765E-4A66-87D4-3DC6E223E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13243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Issues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A9A02-6983-4627-A614-7BBE13FA0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80" y="2559443"/>
            <a:ext cx="11817635" cy="356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9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D941F-31DE-4612-BDA7-CE86DEE5E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54" y="220980"/>
            <a:ext cx="9903366" cy="641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4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169CDE1-003B-4DEF-B8BA-8D27340D9246}"/>
              </a:ext>
            </a:extLst>
          </p:cNvPr>
          <p:cNvCxnSpPr>
            <a:cxnSpLocks/>
          </p:cNvCxnSpPr>
          <p:nvPr/>
        </p:nvCxnSpPr>
        <p:spPr>
          <a:xfrm>
            <a:off x="3662066" y="3058016"/>
            <a:ext cx="2974277" cy="0"/>
          </a:xfrm>
          <a:prstGeom prst="straightConnector1">
            <a:avLst/>
          </a:prstGeom>
          <a:ln w="762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1B800C-3D1F-4ABC-BEA7-7D68714880EA}"/>
              </a:ext>
            </a:extLst>
          </p:cNvPr>
          <p:cNvSpPr txBox="1">
            <a:spLocks/>
          </p:cNvSpPr>
          <p:nvPr/>
        </p:nvSpPr>
        <p:spPr>
          <a:xfrm>
            <a:off x="270316" y="4314352"/>
            <a:ext cx="2495513" cy="6807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develop</a:t>
            </a:r>
            <a:endParaRPr lang="de-DE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6671D82-C54A-4ACF-B9CF-FFFEC8ACC7FA}"/>
              </a:ext>
            </a:extLst>
          </p:cNvPr>
          <p:cNvCxnSpPr/>
          <p:nvPr/>
        </p:nvCxnSpPr>
        <p:spPr>
          <a:xfrm>
            <a:off x="270317" y="5367055"/>
            <a:ext cx="11348033" cy="0"/>
          </a:xfrm>
          <a:prstGeom prst="straightConnector1">
            <a:avLst/>
          </a:prstGeom>
          <a:ln w="762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38215E4-ECF2-4BB7-8FE6-AD6999E77946}"/>
              </a:ext>
            </a:extLst>
          </p:cNvPr>
          <p:cNvSpPr/>
          <p:nvPr/>
        </p:nvSpPr>
        <p:spPr>
          <a:xfrm>
            <a:off x="818883" y="5031847"/>
            <a:ext cx="680768" cy="6807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71826F-7806-4065-AF73-AFD4FF442876}"/>
              </a:ext>
            </a:extLst>
          </p:cNvPr>
          <p:cNvSpPr/>
          <p:nvPr/>
        </p:nvSpPr>
        <p:spPr>
          <a:xfrm>
            <a:off x="1839898" y="5058655"/>
            <a:ext cx="680768" cy="6807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A95543-957C-47C8-B3D7-882E4CCF2EAA}"/>
              </a:ext>
            </a:extLst>
          </p:cNvPr>
          <p:cNvSpPr/>
          <p:nvPr/>
        </p:nvSpPr>
        <p:spPr>
          <a:xfrm>
            <a:off x="3321682" y="5026671"/>
            <a:ext cx="680768" cy="6807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5D6D90-5837-4F7B-B3B5-1384C29545B0}"/>
              </a:ext>
            </a:extLst>
          </p:cNvPr>
          <p:cNvSpPr/>
          <p:nvPr/>
        </p:nvSpPr>
        <p:spPr>
          <a:xfrm>
            <a:off x="5095128" y="5026671"/>
            <a:ext cx="680768" cy="6807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6F3C00-E55B-4CF0-8212-7F6A42B5AF0A}"/>
              </a:ext>
            </a:extLst>
          </p:cNvPr>
          <p:cNvSpPr/>
          <p:nvPr/>
        </p:nvSpPr>
        <p:spPr>
          <a:xfrm>
            <a:off x="7339327" y="5026671"/>
            <a:ext cx="680768" cy="6807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D471F0-BFA4-4395-B795-2D4CF99430B0}"/>
              </a:ext>
            </a:extLst>
          </p:cNvPr>
          <p:cNvSpPr/>
          <p:nvPr/>
        </p:nvSpPr>
        <p:spPr>
          <a:xfrm>
            <a:off x="8672183" y="5026671"/>
            <a:ext cx="680768" cy="6807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3C2123-CFB3-42F2-8558-961FB3E0D8FB}"/>
              </a:ext>
            </a:extLst>
          </p:cNvPr>
          <p:cNvSpPr/>
          <p:nvPr/>
        </p:nvSpPr>
        <p:spPr>
          <a:xfrm>
            <a:off x="9537954" y="5026671"/>
            <a:ext cx="680768" cy="6807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5D6A68-669D-4CB8-9164-A126C0D5C30D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5435512" y="5707439"/>
            <a:ext cx="1239518" cy="1989528"/>
          </a:xfrm>
          <a:prstGeom prst="straightConnector1">
            <a:avLst/>
          </a:prstGeom>
          <a:ln w="762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BBA611-4B58-4F7E-B82E-1F71C4D2AA5C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9012567" y="5707439"/>
            <a:ext cx="658767" cy="1994704"/>
          </a:xfrm>
          <a:prstGeom prst="straightConnector1">
            <a:avLst/>
          </a:prstGeom>
          <a:ln w="762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81EC891-95AB-45C6-93CE-1311A1DD59EB}"/>
              </a:ext>
            </a:extLst>
          </p:cNvPr>
          <p:cNvSpPr txBox="1">
            <a:spLocks/>
          </p:cNvSpPr>
          <p:nvPr/>
        </p:nvSpPr>
        <p:spPr>
          <a:xfrm>
            <a:off x="270315" y="1831329"/>
            <a:ext cx="3755327" cy="849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some</a:t>
            </a:r>
            <a:r>
              <a:rPr lang="de-DE" dirty="0"/>
              <a:t>-feature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602A39D-CE9B-4B13-AB0D-5F476F065AB5}"/>
              </a:ext>
            </a:extLst>
          </p:cNvPr>
          <p:cNvSpPr/>
          <p:nvPr/>
        </p:nvSpPr>
        <p:spPr>
          <a:xfrm>
            <a:off x="3344875" y="2717632"/>
            <a:ext cx="680768" cy="68076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C7CA601-DD1A-4E6B-9580-66516C459BD9}"/>
              </a:ext>
            </a:extLst>
          </p:cNvPr>
          <p:cNvSpPr/>
          <p:nvPr/>
        </p:nvSpPr>
        <p:spPr>
          <a:xfrm>
            <a:off x="4414360" y="2717632"/>
            <a:ext cx="680768" cy="68076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59C37C-51A0-48FE-BA8C-E3086217DD20}"/>
              </a:ext>
            </a:extLst>
          </p:cNvPr>
          <p:cNvSpPr/>
          <p:nvPr/>
        </p:nvSpPr>
        <p:spPr>
          <a:xfrm>
            <a:off x="6055271" y="2717632"/>
            <a:ext cx="680768" cy="68076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94C7D79-14A3-4617-A9DF-DA17F895228D}"/>
              </a:ext>
            </a:extLst>
          </p:cNvPr>
          <p:cNvSpPr/>
          <p:nvPr/>
        </p:nvSpPr>
        <p:spPr>
          <a:xfrm>
            <a:off x="5374503" y="2717632"/>
            <a:ext cx="680768" cy="68076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9DF6699-C51C-444B-8A8D-CCDC8F14558F}"/>
              </a:ext>
            </a:extLst>
          </p:cNvPr>
          <p:cNvCxnSpPr>
            <a:cxnSpLocks/>
            <a:stCxn id="12" idx="7"/>
            <a:endCxn id="31" idx="3"/>
          </p:cNvCxnSpPr>
          <p:nvPr/>
        </p:nvCxnSpPr>
        <p:spPr>
          <a:xfrm flipV="1">
            <a:off x="2420970" y="3298704"/>
            <a:ext cx="1023601" cy="1859647"/>
          </a:xfrm>
          <a:prstGeom prst="straightConnector1">
            <a:avLst/>
          </a:prstGeom>
          <a:ln w="762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008BA87-9637-4D4A-93CE-D773DC0470DF}"/>
              </a:ext>
            </a:extLst>
          </p:cNvPr>
          <p:cNvCxnSpPr>
            <a:cxnSpLocks/>
            <a:stCxn id="14" idx="1"/>
            <a:endCxn id="34" idx="4"/>
          </p:cNvCxnSpPr>
          <p:nvPr/>
        </p:nvCxnSpPr>
        <p:spPr>
          <a:xfrm flipV="1">
            <a:off x="5194824" y="3398400"/>
            <a:ext cx="520063" cy="1727967"/>
          </a:xfrm>
          <a:prstGeom prst="straightConnector1">
            <a:avLst/>
          </a:prstGeom>
          <a:ln w="762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9500075-915E-49B2-853A-31705DEF40E2}"/>
              </a:ext>
            </a:extLst>
          </p:cNvPr>
          <p:cNvCxnSpPr>
            <a:cxnSpLocks/>
            <a:stCxn id="33" idx="5"/>
            <a:endCxn id="17" idx="0"/>
          </p:cNvCxnSpPr>
          <p:nvPr/>
        </p:nvCxnSpPr>
        <p:spPr>
          <a:xfrm>
            <a:off x="6636343" y="3298704"/>
            <a:ext cx="1043368" cy="1727967"/>
          </a:xfrm>
          <a:prstGeom prst="straightConnector1">
            <a:avLst/>
          </a:prstGeom>
          <a:ln w="762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21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A45CE1-5922-4018-986D-6880E461A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958" y="1615440"/>
            <a:ext cx="8108084" cy="52861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4A6C3F-FEB7-47D4-9266-72F44818F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13243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Pull Request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8D4C77-54A7-46BC-A839-5EE1D501680D}"/>
              </a:ext>
            </a:extLst>
          </p:cNvPr>
          <p:cNvCxnSpPr>
            <a:cxnSpLocks/>
          </p:cNvCxnSpPr>
          <p:nvPr/>
        </p:nvCxnSpPr>
        <p:spPr>
          <a:xfrm flipH="1">
            <a:off x="7818120" y="2453640"/>
            <a:ext cx="487680" cy="28956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50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CA5DA3-6E32-497B-87AF-695E820A5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752"/>
            <a:ext cx="12192000" cy="553649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C5C7DB-BF25-4B96-964C-E160B0BC007D}"/>
              </a:ext>
            </a:extLst>
          </p:cNvPr>
          <p:cNvCxnSpPr>
            <a:cxnSpLocks/>
          </p:cNvCxnSpPr>
          <p:nvPr/>
        </p:nvCxnSpPr>
        <p:spPr>
          <a:xfrm>
            <a:off x="1066800" y="4145280"/>
            <a:ext cx="335280" cy="36576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337624-EBBB-4F45-ACB9-4499403804C9}"/>
              </a:ext>
            </a:extLst>
          </p:cNvPr>
          <p:cNvCxnSpPr>
            <a:cxnSpLocks/>
          </p:cNvCxnSpPr>
          <p:nvPr/>
        </p:nvCxnSpPr>
        <p:spPr>
          <a:xfrm>
            <a:off x="10332720" y="868680"/>
            <a:ext cx="335280" cy="36576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09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11D2A4-0A0C-47B3-985F-5DD6B6D4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7" y="891902"/>
            <a:ext cx="10508385" cy="507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7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C2A5F-5850-42B8-81B5-30162FE47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645" y="0"/>
            <a:ext cx="6474967" cy="6858000"/>
          </a:xfrm>
        </p:spPr>
        <p:txBody>
          <a:bodyPr>
            <a:normAutofit lnSpcReduction="10000"/>
          </a:bodyPr>
          <a:lstStyle/>
          <a:p>
            <a:pPr>
              <a:lnSpc>
                <a:spcPct val="250000"/>
              </a:lnSpc>
              <a:buFont typeface="Symbol" panose="05050102010706020507" pitchFamily="18" charset="2"/>
              <a:buChar char="-"/>
            </a:pPr>
            <a:r>
              <a:rPr lang="de-DE" dirty="0"/>
              <a:t> </a:t>
            </a:r>
            <a:r>
              <a:rPr lang="de-DE" dirty="0" err="1"/>
              <a:t>Merge</a:t>
            </a:r>
            <a:endParaRPr lang="de-DE" dirty="0"/>
          </a:p>
          <a:p>
            <a:pPr>
              <a:lnSpc>
                <a:spcPct val="250000"/>
              </a:lnSpc>
              <a:buFont typeface="Symbol" panose="05050102010706020507" pitchFamily="18" charset="2"/>
              <a:buChar char="-"/>
            </a:pPr>
            <a:r>
              <a:rPr lang="de-DE" dirty="0"/>
              <a:t> Squash and </a:t>
            </a:r>
            <a:r>
              <a:rPr lang="de-DE" dirty="0" err="1"/>
              <a:t>merge</a:t>
            </a:r>
            <a:endParaRPr lang="de-DE" dirty="0"/>
          </a:p>
          <a:p>
            <a:pPr>
              <a:lnSpc>
                <a:spcPct val="250000"/>
              </a:lnSpc>
              <a:buFont typeface="Symbol" panose="05050102010706020507" pitchFamily="18" charset="2"/>
              <a:buChar char="-"/>
            </a:pPr>
            <a:r>
              <a:rPr lang="de-DE" dirty="0"/>
              <a:t> (</a:t>
            </a:r>
            <a:r>
              <a:rPr lang="de-DE" dirty="0" err="1"/>
              <a:t>Rebase</a:t>
            </a:r>
            <a:r>
              <a:rPr lang="de-DE" dirty="0"/>
              <a:t>)</a:t>
            </a:r>
          </a:p>
          <a:p>
            <a:pPr>
              <a:lnSpc>
                <a:spcPct val="250000"/>
              </a:lnSpc>
              <a:buFont typeface="Symbol" panose="05050102010706020507" pitchFamily="18" charset="2"/>
              <a:buChar char="-"/>
            </a:pPr>
            <a:r>
              <a:rPr lang="de-DE" dirty="0" err="1"/>
              <a:t>Cherrypick</a:t>
            </a:r>
            <a:endParaRPr lang="de-DE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52E634B-5EC0-432A-A446-D3CE0E2BF200}"/>
              </a:ext>
            </a:extLst>
          </p:cNvPr>
          <p:cNvGrpSpPr/>
          <p:nvPr/>
        </p:nvGrpSpPr>
        <p:grpSpPr>
          <a:xfrm>
            <a:off x="1421167" y="340729"/>
            <a:ext cx="3041501" cy="857079"/>
            <a:chOff x="6304120" y="2105420"/>
            <a:chExt cx="3040406" cy="856770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C72559A-50B1-4C60-8766-C202B7F823A3}"/>
                </a:ext>
              </a:extLst>
            </p:cNvPr>
            <p:cNvCxnSpPr>
              <a:cxnSpLocks/>
            </p:cNvCxnSpPr>
            <p:nvPr/>
          </p:nvCxnSpPr>
          <p:spPr>
            <a:xfrm>
              <a:off x="6446520" y="2445804"/>
              <a:ext cx="2079583" cy="0"/>
            </a:xfrm>
            <a:prstGeom prst="straightConnector1">
              <a:avLst/>
            </a:prstGeom>
            <a:ln w="762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53042B-3C61-4A32-845C-49C942657824}"/>
                </a:ext>
              </a:extLst>
            </p:cNvPr>
            <p:cNvSpPr/>
            <p:nvPr/>
          </p:nvSpPr>
          <p:spPr>
            <a:xfrm>
              <a:off x="6304120" y="2105420"/>
              <a:ext cx="607294" cy="6072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EEC70D3-925A-46F2-A596-A49F3F60EF9F}"/>
                </a:ext>
              </a:extLst>
            </p:cNvPr>
            <p:cNvSpPr/>
            <p:nvPr/>
          </p:nvSpPr>
          <p:spPr>
            <a:xfrm>
              <a:off x="7945031" y="2105420"/>
              <a:ext cx="607294" cy="6072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5AAA29C-2DDE-4DFB-B6ED-2E3DC732B021}"/>
                </a:ext>
              </a:extLst>
            </p:cNvPr>
            <p:cNvSpPr/>
            <p:nvPr/>
          </p:nvSpPr>
          <p:spPr>
            <a:xfrm>
              <a:off x="7264263" y="2105420"/>
              <a:ext cx="607294" cy="6072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5271CBD-4B36-468B-BF19-420D3C2CF737}"/>
                </a:ext>
              </a:extLst>
            </p:cNvPr>
            <p:cNvCxnSpPr>
              <a:cxnSpLocks/>
              <a:stCxn id="7" idx="5"/>
            </p:cNvCxnSpPr>
            <p:nvPr/>
          </p:nvCxnSpPr>
          <p:spPr>
            <a:xfrm>
              <a:off x="8463390" y="2623778"/>
              <a:ext cx="375809" cy="338412"/>
            </a:xfrm>
            <a:prstGeom prst="straightConnector1">
              <a:avLst/>
            </a:prstGeom>
            <a:ln w="7620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27C19B6-181D-409C-A7F1-C1F0DA4ADCC3}"/>
                </a:ext>
              </a:extLst>
            </p:cNvPr>
            <p:cNvCxnSpPr>
              <a:cxnSpLocks/>
            </p:cNvCxnSpPr>
            <p:nvPr/>
          </p:nvCxnSpPr>
          <p:spPr>
            <a:xfrm>
              <a:off x="6398588" y="2962190"/>
              <a:ext cx="2945938" cy="0"/>
            </a:xfrm>
            <a:prstGeom prst="straightConnector1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B1D2-F697-4564-8A22-BDCBAF308C1B}"/>
              </a:ext>
            </a:extLst>
          </p:cNvPr>
          <p:cNvGrpSpPr/>
          <p:nvPr/>
        </p:nvGrpSpPr>
        <p:grpSpPr>
          <a:xfrm>
            <a:off x="1515668" y="2070172"/>
            <a:ext cx="2946999" cy="836007"/>
            <a:chOff x="6398588" y="2134322"/>
            <a:chExt cx="2945938" cy="83570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FA8A6A-49DD-46D5-851F-7D1A53AA734F}"/>
                </a:ext>
              </a:extLst>
            </p:cNvPr>
            <p:cNvCxnSpPr>
              <a:cxnSpLocks/>
            </p:cNvCxnSpPr>
            <p:nvPr/>
          </p:nvCxnSpPr>
          <p:spPr>
            <a:xfrm>
              <a:off x="6446520" y="2445804"/>
              <a:ext cx="2079583" cy="0"/>
            </a:xfrm>
            <a:prstGeom prst="straightConnector1">
              <a:avLst/>
            </a:prstGeom>
            <a:ln w="762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FE205A-CBC8-4885-A374-59B2553A29C9}"/>
                </a:ext>
              </a:extLst>
            </p:cNvPr>
            <p:cNvSpPr/>
            <p:nvPr/>
          </p:nvSpPr>
          <p:spPr>
            <a:xfrm>
              <a:off x="7979610" y="2134322"/>
              <a:ext cx="607294" cy="6072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670D2D2-5F36-46F6-91A9-45AB8A147BA5}"/>
                </a:ext>
              </a:extLst>
            </p:cNvPr>
            <p:cNvCxnSpPr>
              <a:cxnSpLocks/>
            </p:cNvCxnSpPr>
            <p:nvPr/>
          </p:nvCxnSpPr>
          <p:spPr>
            <a:xfrm>
              <a:off x="8463389" y="2623778"/>
              <a:ext cx="375810" cy="346249"/>
            </a:xfrm>
            <a:prstGeom prst="straightConnector1">
              <a:avLst/>
            </a:prstGeom>
            <a:ln w="7620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C89BA23-CCE2-4FC8-9503-2199A3FB05AA}"/>
                </a:ext>
              </a:extLst>
            </p:cNvPr>
            <p:cNvCxnSpPr>
              <a:cxnSpLocks/>
            </p:cNvCxnSpPr>
            <p:nvPr/>
          </p:nvCxnSpPr>
          <p:spPr>
            <a:xfrm>
              <a:off x="6398588" y="2970027"/>
              <a:ext cx="2945938" cy="0"/>
            </a:xfrm>
            <a:prstGeom prst="straightConnector1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03B38BA-231E-4507-9637-CFC9222E865E}"/>
              </a:ext>
            </a:extLst>
          </p:cNvPr>
          <p:cNvGrpSpPr/>
          <p:nvPr/>
        </p:nvGrpSpPr>
        <p:grpSpPr>
          <a:xfrm>
            <a:off x="1553557" y="4258025"/>
            <a:ext cx="3018224" cy="619624"/>
            <a:chOff x="6375320" y="2805300"/>
            <a:chExt cx="3017138" cy="619401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6ED1929-E75C-404B-B33B-485CDC4E741B}"/>
                </a:ext>
              </a:extLst>
            </p:cNvPr>
            <p:cNvCxnSpPr>
              <a:cxnSpLocks/>
            </p:cNvCxnSpPr>
            <p:nvPr/>
          </p:nvCxnSpPr>
          <p:spPr>
            <a:xfrm>
              <a:off x="6446520" y="3161699"/>
              <a:ext cx="2945938" cy="0"/>
            </a:xfrm>
            <a:prstGeom prst="straightConnector1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1E8B33B-D435-4DBE-95A7-F0DD1FE5B194}"/>
                </a:ext>
              </a:extLst>
            </p:cNvPr>
            <p:cNvSpPr/>
            <p:nvPr/>
          </p:nvSpPr>
          <p:spPr>
            <a:xfrm>
              <a:off x="6375320" y="2805300"/>
              <a:ext cx="607294" cy="6072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06AE6BE-BECE-492C-90BC-A80FC77976BF}"/>
                </a:ext>
              </a:extLst>
            </p:cNvPr>
            <p:cNvSpPr/>
            <p:nvPr/>
          </p:nvSpPr>
          <p:spPr>
            <a:xfrm>
              <a:off x="7989114" y="2814660"/>
              <a:ext cx="607294" cy="6072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CD7F6E4-7411-40E9-9204-F786C5D1E4E2}"/>
                </a:ext>
              </a:extLst>
            </p:cNvPr>
            <p:cNvSpPr/>
            <p:nvPr/>
          </p:nvSpPr>
          <p:spPr>
            <a:xfrm>
              <a:off x="7293584" y="2817407"/>
              <a:ext cx="607294" cy="6072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3EC881A-1453-4D7E-A8E1-1E3F44429802}"/>
              </a:ext>
            </a:extLst>
          </p:cNvPr>
          <p:cNvGrpSpPr/>
          <p:nvPr/>
        </p:nvGrpSpPr>
        <p:grpSpPr>
          <a:xfrm>
            <a:off x="1671010" y="5570186"/>
            <a:ext cx="2946999" cy="857079"/>
            <a:chOff x="6398588" y="2105420"/>
            <a:chExt cx="2945938" cy="85677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1EF4C2F-53C9-4B6B-B368-8AE145344FDE}"/>
                </a:ext>
              </a:extLst>
            </p:cNvPr>
            <p:cNvSpPr/>
            <p:nvPr/>
          </p:nvSpPr>
          <p:spPr>
            <a:xfrm>
              <a:off x="7264263" y="2105420"/>
              <a:ext cx="607294" cy="6072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B726ADA-2F36-4189-A388-B13C8FE73CA5}"/>
                </a:ext>
              </a:extLst>
            </p:cNvPr>
            <p:cNvCxnSpPr>
              <a:cxnSpLocks/>
              <a:stCxn id="52" idx="5"/>
            </p:cNvCxnSpPr>
            <p:nvPr/>
          </p:nvCxnSpPr>
          <p:spPr>
            <a:xfrm>
              <a:off x="7782622" y="2623778"/>
              <a:ext cx="332712" cy="338412"/>
            </a:xfrm>
            <a:prstGeom prst="straightConnector1">
              <a:avLst/>
            </a:prstGeom>
            <a:ln w="7620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51D0586-7A5B-401E-A01C-19DF6C01B5E6}"/>
                </a:ext>
              </a:extLst>
            </p:cNvPr>
            <p:cNvCxnSpPr>
              <a:cxnSpLocks/>
            </p:cNvCxnSpPr>
            <p:nvPr/>
          </p:nvCxnSpPr>
          <p:spPr>
            <a:xfrm>
              <a:off x="6398588" y="2962190"/>
              <a:ext cx="2945938" cy="0"/>
            </a:xfrm>
            <a:prstGeom prst="straightConnector1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321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E602D2-E02E-436A-9C67-6AADDE8B8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8" y="1161853"/>
            <a:ext cx="12048264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3FC8-2655-4888-B600-5EB01B7F7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 err="1"/>
              <a:t>merging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221E5-59E0-4AB5-988B-F252CBB9A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806" y="1904223"/>
            <a:ext cx="11365193" cy="446106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Consolas" panose="020B0609020204030204" pitchFamily="49" charset="0"/>
              </a:rPr>
              <a:t>(feature-sepia-</a:t>
            </a:r>
            <a:r>
              <a:rPr lang="de-DE" dirty="0" err="1">
                <a:latin typeface="Consolas" panose="020B0609020204030204" pitchFamily="49" charset="0"/>
              </a:rPr>
              <a:t>cats</a:t>
            </a:r>
            <a:r>
              <a:rPr lang="de-DE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git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checkout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dev</a:t>
            </a:r>
            <a:endParaRPr lang="de-DE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error: Your local changes would be overwritten</a:t>
            </a:r>
          </a:p>
          <a:p>
            <a:pPr marL="0" indent="0">
              <a:lnSpc>
                <a:spcPct val="150000"/>
              </a:lnSpc>
              <a:buNone/>
            </a:pPr>
            <a:endParaRPr lang="de-D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43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7F99743-F52B-46A6-950B-6AFD0508B580}"/>
              </a:ext>
            </a:extLst>
          </p:cNvPr>
          <p:cNvGrpSpPr/>
          <p:nvPr/>
        </p:nvGrpSpPr>
        <p:grpSpPr>
          <a:xfrm>
            <a:off x="7655586" y="2566540"/>
            <a:ext cx="1673322" cy="1673322"/>
            <a:chOff x="-110983" y="2327148"/>
            <a:chExt cx="1905000" cy="1905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19E067F-34E1-4924-80E0-E1BD5A04CB4E}"/>
                </a:ext>
              </a:extLst>
            </p:cNvPr>
            <p:cNvSpPr/>
            <p:nvPr/>
          </p:nvSpPr>
          <p:spPr>
            <a:xfrm>
              <a:off x="-110983" y="2327148"/>
              <a:ext cx="1905000" cy="1905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5141EE7E-3058-4087-BF7B-35327868A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514" y="2685644"/>
              <a:ext cx="1188007" cy="118800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CB267C-3A4A-40C5-AABD-9D3EDA14A43D}"/>
              </a:ext>
            </a:extLst>
          </p:cNvPr>
          <p:cNvGrpSpPr/>
          <p:nvPr/>
        </p:nvGrpSpPr>
        <p:grpSpPr>
          <a:xfrm>
            <a:off x="10051833" y="2566541"/>
            <a:ext cx="1673322" cy="1673322"/>
            <a:chOff x="-110983" y="2327148"/>
            <a:chExt cx="1905000" cy="1905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B3654FD-7DD3-4160-8B23-82D9405F121C}"/>
                </a:ext>
              </a:extLst>
            </p:cNvPr>
            <p:cNvSpPr/>
            <p:nvPr/>
          </p:nvSpPr>
          <p:spPr>
            <a:xfrm>
              <a:off x="-110983" y="2327148"/>
              <a:ext cx="1905000" cy="1905000"/>
            </a:xfrm>
            <a:prstGeom prst="ellipse">
              <a:avLst/>
            </a:prstGeom>
            <a:solidFill>
              <a:srgbClr val="C34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72285847-3F98-44B8-B99A-5ED1B4703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514" y="2685644"/>
              <a:ext cx="1188007" cy="118800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DF2675-CBD3-4A58-84EF-C916CA558B15}"/>
              </a:ext>
            </a:extLst>
          </p:cNvPr>
          <p:cNvGrpSpPr/>
          <p:nvPr/>
        </p:nvGrpSpPr>
        <p:grpSpPr>
          <a:xfrm>
            <a:off x="2844368" y="2566540"/>
            <a:ext cx="1673322" cy="1673322"/>
            <a:chOff x="2844368" y="2566540"/>
            <a:chExt cx="1673322" cy="167332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EAFA9AB-8393-4774-83A2-368AD9F1FED4}"/>
                </a:ext>
              </a:extLst>
            </p:cNvPr>
            <p:cNvSpPr/>
            <p:nvPr/>
          </p:nvSpPr>
          <p:spPr>
            <a:xfrm>
              <a:off x="2844368" y="2566540"/>
              <a:ext cx="1673322" cy="1673322"/>
            </a:xfrm>
            <a:prstGeom prst="ellipse">
              <a:avLst/>
            </a:prstGeom>
            <a:solidFill>
              <a:srgbClr val="62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Graphic 17" descr="Folder">
              <a:extLst>
                <a:ext uri="{FF2B5EF4-FFF2-40B4-BE49-F238E27FC236}">
                  <a16:creationId xmlns:a16="http://schemas.microsoft.com/office/drawing/2014/main" id="{D8257207-E1AF-4329-8CA5-C0B59D42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29359" y="2693306"/>
              <a:ext cx="1303339" cy="1419788"/>
            </a:xfrm>
            <a:prstGeom prst="rect">
              <a:avLst/>
            </a:prstGeom>
          </p:spPr>
        </p:pic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F831925D-6ABC-42CC-8F37-214C409C30B0}"/>
              </a:ext>
            </a:extLst>
          </p:cNvPr>
          <p:cNvSpPr/>
          <p:nvPr/>
        </p:nvSpPr>
        <p:spPr>
          <a:xfrm>
            <a:off x="5259339" y="2592339"/>
            <a:ext cx="1673322" cy="1673322"/>
          </a:xfrm>
          <a:prstGeom prst="ellipse">
            <a:avLst/>
          </a:prstGeom>
          <a:solidFill>
            <a:srgbClr val="47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phic 19" descr="Checklist">
            <a:extLst>
              <a:ext uri="{FF2B5EF4-FFF2-40B4-BE49-F238E27FC236}">
                <a16:creationId xmlns:a16="http://schemas.microsoft.com/office/drawing/2014/main" id="{C2D64F91-E16F-46F3-BA4F-E027472355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1800" y="2844800"/>
            <a:ext cx="1168400" cy="11684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6523FE8-A22C-4FA5-BD8A-BFF42CF4F127}"/>
              </a:ext>
            </a:extLst>
          </p:cNvPr>
          <p:cNvGrpSpPr/>
          <p:nvPr/>
        </p:nvGrpSpPr>
        <p:grpSpPr>
          <a:xfrm>
            <a:off x="276796" y="2566540"/>
            <a:ext cx="1673322" cy="1673322"/>
            <a:chOff x="276796" y="2566540"/>
            <a:chExt cx="1673322" cy="167332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D908852-9158-4E90-AAF2-0FB0649221DD}"/>
                </a:ext>
              </a:extLst>
            </p:cNvPr>
            <p:cNvSpPr/>
            <p:nvPr/>
          </p:nvSpPr>
          <p:spPr>
            <a:xfrm>
              <a:off x="276796" y="2566540"/>
              <a:ext cx="1673322" cy="1673322"/>
            </a:xfrm>
            <a:prstGeom prst="ellipse">
              <a:avLst/>
            </a:prstGeom>
            <a:solidFill>
              <a:srgbClr val="C1C1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69310C4-53AF-4263-8BB3-0DDAB8A9DD7A}"/>
                </a:ext>
              </a:extLst>
            </p:cNvPr>
            <p:cNvGrpSpPr/>
            <p:nvPr/>
          </p:nvGrpSpPr>
          <p:grpSpPr>
            <a:xfrm>
              <a:off x="666961" y="2935255"/>
              <a:ext cx="876764" cy="931894"/>
              <a:chOff x="666961" y="2935255"/>
              <a:chExt cx="876764" cy="931894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CFF563B-8AD7-4DF9-96D1-FD3F538F3945}"/>
                  </a:ext>
                </a:extLst>
              </p:cNvPr>
              <p:cNvSpPr/>
              <p:nvPr/>
            </p:nvSpPr>
            <p:spPr>
              <a:xfrm>
                <a:off x="666961" y="2935255"/>
                <a:ext cx="866836" cy="21711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B415DB6C-1B38-4B93-80D1-B3864FFCEDB7}"/>
                  </a:ext>
                </a:extLst>
              </p:cNvPr>
              <p:cNvSpPr/>
              <p:nvPr/>
            </p:nvSpPr>
            <p:spPr>
              <a:xfrm>
                <a:off x="676889" y="3295626"/>
                <a:ext cx="866836" cy="21711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C165B8E4-8AE8-4070-9208-12BA7A4B4543}"/>
                  </a:ext>
                </a:extLst>
              </p:cNvPr>
              <p:cNvSpPr/>
              <p:nvPr/>
            </p:nvSpPr>
            <p:spPr>
              <a:xfrm>
                <a:off x="666961" y="3650032"/>
                <a:ext cx="866836" cy="21711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1CF08FB-A734-4AC6-84AF-87AB7EAD6F59}"/>
              </a:ext>
            </a:extLst>
          </p:cNvPr>
          <p:cNvSpPr txBox="1"/>
          <p:nvPr/>
        </p:nvSpPr>
        <p:spPr>
          <a:xfrm>
            <a:off x="2303851" y="4456177"/>
            <a:ext cx="280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latin typeface="Segoe UI" panose="020B0502040204020203" pitchFamily="34" charset="0"/>
                <a:cs typeface="Segoe UI" panose="020B0502040204020203" pitchFamily="34" charset="0"/>
              </a:rPr>
              <a:t>Workspace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AEF66-2A87-4F7E-83EE-A8CA4E25569F}"/>
              </a:ext>
            </a:extLst>
          </p:cNvPr>
          <p:cNvSpPr txBox="1"/>
          <p:nvPr/>
        </p:nvSpPr>
        <p:spPr>
          <a:xfrm>
            <a:off x="7537396" y="4456177"/>
            <a:ext cx="202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Local</a:t>
            </a:r>
            <a:endParaRPr lang="de-DE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BB61FE-9E3B-4A88-9EE0-0D3DE5684451}"/>
              </a:ext>
            </a:extLst>
          </p:cNvPr>
          <p:cNvSpPr txBox="1"/>
          <p:nvPr/>
        </p:nvSpPr>
        <p:spPr>
          <a:xfrm>
            <a:off x="66491" y="4456177"/>
            <a:ext cx="2184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Stash</a:t>
            </a:r>
            <a:endParaRPr lang="de-DE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D14D51-A91B-4787-8C18-675B127AA209}"/>
              </a:ext>
            </a:extLst>
          </p:cNvPr>
          <p:cNvSpPr txBox="1"/>
          <p:nvPr/>
        </p:nvSpPr>
        <p:spPr>
          <a:xfrm>
            <a:off x="5062112" y="4317478"/>
            <a:ext cx="2184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Staging</a:t>
            </a:r>
            <a:r>
              <a:rPr lang="de-DE" sz="3600" dirty="0">
                <a:latin typeface="Segoe UI" panose="020B0502040204020203" pitchFamily="34" charset="0"/>
                <a:cs typeface="Segoe UI" panose="020B0502040204020203" pitchFamily="34" charset="0"/>
              </a:rPr>
              <a:t> Area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800F8B-7DE2-42DF-88E0-BFF05D6E178E}"/>
              </a:ext>
            </a:extLst>
          </p:cNvPr>
          <p:cNvSpPr txBox="1"/>
          <p:nvPr/>
        </p:nvSpPr>
        <p:spPr>
          <a:xfrm>
            <a:off x="9854606" y="4456177"/>
            <a:ext cx="2184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latin typeface="Segoe UI" panose="020B0502040204020203" pitchFamily="34" charset="0"/>
                <a:cs typeface="Segoe UI" panose="020B0502040204020203" pitchFamily="34" charset="0"/>
              </a:rPr>
              <a:t>Remote</a:t>
            </a:r>
          </a:p>
        </p:txBody>
      </p:sp>
    </p:spTree>
    <p:extLst>
      <p:ext uri="{BB962C8B-B14F-4D97-AF65-F5344CB8AC3E}">
        <p14:creationId xmlns:p14="http://schemas.microsoft.com/office/powerpoint/2010/main" val="220806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tar filled sky&#10;&#10;Description automatically generated">
            <a:extLst>
              <a:ext uri="{FF2B5EF4-FFF2-40B4-BE49-F238E27FC236}">
                <a16:creationId xmlns:a16="http://schemas.microsoft.com/office/drawing/2014/main" id="{6A6D3553-A2C9-454C-A15D-416D41F5E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37" b="13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2234A-D423-4F6E-A313-040D18C98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837" y="3680749"/>
            <a:ext cx="932840" cy="1119408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BC046BAF-131D-46DA-870E-2C629BFDE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17" b="90000" l="9917" r="90000">
                        <a14:foregroundMark x1="65083" y1="17000" x2="56250" y2="9417"/>
                        <a14:foregroundMark x1="56250" y1="9417" x2="27917" y2="12667"/>
                        <a14:foregroundMark x1="42583" y1="89167" x2="32750" y2="89917"/>
                        <a14:foregroundMark x1="9917" y1="23333" x2="14500" y2="31417"/>
                        <a14:foregroundMark x1="85667" y1="74500" x2="85667" y2="74500"/>
                        <a14:foregroundMark x1="86667" y1="74500" x2="83833" y2="73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841059" y="1810415"/>
            <a:ext cx="3740666" cy="37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8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3FC8-2655-4888-B600-5EB01B7F7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Stash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221E5-59E0-4AB5-988B-F252CBB9A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527" y="1681811"/>
            <a:ext cx="11319473" cy="479445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>
                <a:latin typeface="Consolas" panose="020B0609020204030204" pitchFamily="49" charset="0"/>
              </a:rPr>
              <a:t>(feature-sepia-</a:t>
            </a:r>
            <a:r>
              <a:rPr lang="de-DE" dirty="0" err="1">
                <a:latin typeface="Consolas" panose="020B0609020204030204" pitchFamily="49" charset="0"/>
              </a:rPr>
              <a:t>cats</a:t>
            </a:r>
            <a:r>
              <a:rPr lang="de-DE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dirty="0">
                <a:latin typeface="Consolas" panose="020B0609020204030204" pitchFamily="49" charset="0"/>
              </a:rPr>
              <a:t>&gt; </a:t>
            </a:r>
            <a:r>
              <a:rPr lang="de-DE" b="1" dirty="0" err="1">
                <a:latin typeface="Consolas" panose="020B0609020204030204" pitchFamily="49" charset="0"/>
              </a:rPr>
              <a:t>git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stash</a:t>
            </a:r>
            <a:endParaRPr lang="de-DE" b="1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git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checkout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dev</a:t>
            </a:r>
            <a:endParaRPr lang="de-DE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git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merge</a:t>
            </a:r>
            <a:r>
              <a:rPr lang="de-DE" dirty="0">
                <a:latin typeface="Consolas" panose="020B0609020204030204" pitchFamily="49" charset="0"/>
              </a:rPr>
              <a:t> feature-</a:t>
            </a:r>
            <a:r>
              <a:rPr lang="de-DE" dirty="0" err="1">
                <a:latin typeface="Consolas" panose="020B0609020204030204" pitchFamily="49" charset="0"/>
              </a:rPr>
              <a:t>reduce</a:t>
            </a:r>
            <a:r>
              <a:rPr lang="de-DE" dirty="0">
                <a:latin typeface="Consolas" panose="020B0609020204030204" pitchFamily="49" charset="0"/>
              </a:rPr>
              <a:t>-</a:t>
            </a:r>
            <a:r>
              <a:rPr lang="de-DE" dirty="0" err="1">
                <a:latin typeface="Consolas" panose="020B0609020204030204" pitchFamily="49" charset="0"/>
              </a:rPr>
              <a:t>rickrolls</a:t>
            </a:r>
            <a:endParaRPr lang="de-DE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git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checkout</a:t>
            </a:r>
            <a:r>
              <a:rPr lang="de-DE" dirty="0">
                <a:latin typeface="Consolas" panose="020B0609020204030204" pitchFamily="49" charset="0"/>
              </a:rPr>
              <a:t> feature-sepia-</a:t>
            </a:r>
            <a:r>
              <a:rPr lang="de-DE" dirty="0" err="1">
                <a:latin typeface="Consolas" panose="020B0609020204030204" pitchFamily="49" charset="0"/>
              </a:rPr>
              <a:t>cats</a:t>
            </a:r>
            <a:endParaRPr lang="de-DE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b="1" dirty="0">
                <a:latin typeface="Consolas" panose="020B0609020204030204" pitchFamily="49" charset="0"/>
              </a:rPr>
              <a:t>&gt; </a:t>
            </a:r>
            <a:r>
              <a:rPr lang="de-DE" b="1" dirty="0" err="1">
                <a:latin typeface="Consolas" panose="020B0609020204030204" pitchFamily="49" charset="0"/>
              </a:rPr>
              <a:t>git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stash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pop</a:t>
            </a:r>
            <a:endParaRPr lang="de-DE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52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E34C02A-0D01-4D52-B1DF-E6EA13516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9026"/>
            <a:ext cx="12143268" cy="373405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E9FBBB-465E-4A05-9766-AA4CBFA42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367" y="381740"/>
            <a:ext cx="9197266" cy="1300070"/>
          </a:xfrm>
        </p:spPr>
        <p:txBody>
          <a:bodyPr/>
          <a:lstStyle/>
          <a:p>
            <a:pPr algn="ctr"/>
            <a:r>
              <a:rPr lang="de-AT" dirty="0"/>
              <a:t>GitHub </a:t>
            </a:r>
            <a:r>
              <a:rPr lang="de-AT" dirty="0" err="1"/>
              <a:t>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68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30BF78-DD37-472E-ABD3-5DD2F64ED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729" y="655320"/>
            <a:ext cx="6736540" cy="648392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E9D6E3-8E99-4DF1-AD74-616DCCC2FA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2" t="13556" r="16532" b="76222"/>
          <a:stretch/>
        </p:blipFill>
        <p:spPr>
          <a:xfrm>
            <a:off x="2591311" y="0"/>
            <a:ext cx="7009377" cy="65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ableware, pair&#10;&#10;Description automatically generated">
            <a:extLst>
              <a:ext uri="{FF2B5EF4-FFF2-40B4-BE49-F238E27FC236}">
                <a16:creationId xmlns:a16="http://schemas.microsoft.com/office/drawing/2014/main" id="{D4776B02-5680-449D-81C4-95DA77563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96932" y="1539240"/>
            <a:ext cx="7998136" cy="53187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C7C5880-E4C2-46E0-846E-EB726BED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367" y="381740"/>
            <a:ext cx="9197266" cy="1300070"/>
          </a:xfrm>
        </p:spPr>
        <p:txBody>
          <a:bodyPr/>
          <a:lstStyle/>
          <a:p>
            <a:pPr algn="ctr"/>
            <a:r>
              <a:rPr lang="de-AT" dirty="0"/>
              <a:t>Fork</a:t>
            </a:r>
          </a:p>
        </p:txBody>
      </p:sp>
    </p:spTree>
    <p:extLst>
      <p:ext uri="{BB962C8B-B14F-4D97-AF65-F5344CB8AC3E}">
        <p14:creationId xmlns:p14="http://schemas.microsoft.com/office/powerpoint/2010/main" val="129867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CC3463-9385-4CEC-829F-70B88EE2292B}"/>
              </a:ext>
            </a:extLst>
          </p:cNvPr>
          <p:cNvSpPr/>
          <p:nvPr/>
        </p:nvSpPr>
        <p:spPr>
          <a:xfrm>
            <a:off x="610556" y="2644170"/>
            <a:ext cx="1097088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Advertisement Time!</a:t>
            </a:r>
          </a:p>
        </p:txBody>
      </p:sp>
    </p:spTree>
    <p:extLst>
      <p:ext uri="{BB962C8B-B14F-4D97-AF65-F5344CB8AC3E}">
        <p14:creationId xmlns:p14="http://schemas.microsoft.com/office/powerpoint/2010/main" val="101680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loor, indoor, child, little&#10;&#10;Description automatically generated">
            <a:extLst>
              <a:ext uri="{FF2B5EF4-FFF2-40B4-BE49-F238E27FC236}">
                <a16:creationId xmlns:a16="http://schemas.microsoft.com/office/drawing/2014/main" id="{20587A3D-D775-48F1-99A6-27A5514E0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6B1362-AE73-4B55-ABAE-983541A1EC7F}"/>
              </a:ext>
            </a:extLst>
          </p:cNvPr>
          <p:cNvSpPr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" panose="020B0806030902050204" pitchFamily="34" charset="0"/>
              </a:rPr>
              <a:t>TO SHOW YOU THE POWER OF FLEX TAPE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79AF7-E186-4E3D-8F5F-16090C77A065}"/>
              </a:ext>
            </a:extLst>
          </p:cNvPr>
          <p:cNvSpPr/>
          <p:nvPr/>
        </p:nvSpPr>
        <p:spPr>
          <a:xfrm>
            <a:off x="0" y="5807392"/>
            <a:ext cx="12192000" cy="1015663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" panose="020B0806030902050204" pitchFamily="34" charset="0"/>
              </a:rPr>
              <a:t>I SAWED THIS PRESENTATION IN HALF</a:t>
            </a:r>
          </a:p>
        </p:txBody>
      </p:sp>
    </p:spTree>
    <p:extLst>
      <p:ext uri="{BB962C8B-B14F-4D97-AF65-F5344CB8AC3E}">
        <p14:creationId xmlns:p14="http://schemas.microsoft.com/office/powerpoint/2010/main" val="3521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ook&#10;&#10;Description automatically generated">
            <a:extLst>
              <a:ext uri="{FF2B5EF4-FFF2-40B4-BE49-F238E27FC236}">
                <a16:creationId xmlns:a16="http://schemas.microsoft.com/office/drawing/2014/main" id="{EEF64322-CC0C-4F7B-9DB8-F18AC4A4A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59" y="51054"/>
            <a:ext cx="5318761" cy="66983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297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5C5E1-BD5B-4E48-BB91-50E8529D9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30" b="4449"/>
          <a:stretch/>
        </p:blipFill>
        <p:spPr>
          <a:xfrm>
            <a:off x="643467" y="2375044"/>
            <a:ext cx="10905066" cy="39062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712B436-975B-4C4C-B0BD-E1052A4D1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367" y="381740"/>
            <a:ext cx="9197266" cy="1300070"/>
          </a:xfrm>
        </p:spPr>
        <p:txBody>
          <a:bodyPr/>
          <a:lstStyle/>
          <a:p>
            <a:pPr algn="ctr"/>
            <a:r>
              <a:rPr lang="de-DE" dirty="0" err="1"/>
              <a:t>Rewriting</a:t>
            </a:r>
            <a:r>
              <a:rPr lang="de-DE" dirty="0"/>
              <a:t> </a:t>
            </a:r>
            <a:r>
              <a:rPr lang="de-DE" dirty="0" err="1"/>
              <a:t>history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731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A12C-3BB5-4D52-8194-69668CD28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367" y="381740"/>
            <a:ext cx="9197266" cy="1300070"/>
          </a:xfrm>
        </p:spPr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push --</a:t>
            </a:r>
            <a:r>
              <a:rPr lang="de-DE" dirty="0" err="1"/>
              <a:t>force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BE6DA1-1216-4F5D-BE87-3030D3687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367" y="1904223"/>
            <a:ext cx="9197266" cy="457203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Symbol" panose="05050102010706020507" pitchFamily="18" charset="2"/>
              <a:buChar char="-"/>
            </a:pPr>
            <a:r>
              <a:rPr lang="de-DE" dirty="0"/>
              <a:t> </a:t>
            </a:r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Commits</a:t>
            </a:r>
            <a:endParaRPr lang="de-DE" dirty="0"/>
          </a:p>
          <a:p>
            <a:pPr>
              <a:lnSpc>
                <a:spcPct val="200000"/>
              </a:lnSpc>
              <a:buFont typeface="Symbol" panose="05050102010706020507" pitchFamily="18" charset="2"/>
              <a:buChar char="-"/>
            </a:pP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Commit Details</a:t>
            </a:r>
          </a:p>
          <a:p>
            <a:pPr>
              <a:lnSpc>
                <a:spcPct val="200000"/>
              </a:lnSpc>
              <a:buFont typeface="Symbol" panose="05050102010706020507" pitchFamily="18" charset="2"/>
              <a:buChar char="-"/>
            </a:pPr>
            <a:r>
              <a:rPr lang="de-DE" dirty="0"/>
              <a:t> BFG </a:t>
            </a:r>
            <a:r>
              <a:rPr lang="de-DE" dirty="0" err="1"/>
              <a:t>Repo</a:t>
            </a:r>
            <a:r>
              <a:rPr lang="de-DE" dirty="0"/>
              <a:t> Cleaner</a:t>
            </a:r>
          </a:p>
          <a:p>
            <a:pPr>
              <a:buFont typeface="Symbol" panose="05050102010706020507" pitchFamily="18" charset="2"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341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FDFBCC4E-4313-4A64-975C-EA9CA0967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215810"/>
            <a:ext cx="10905066" cy="242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4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7DBBAC-08FC-4C1A-AE8B-B9653802958C}"/>
              </a:ext>
            </a:extLst>
          </p:cNvPr>
          <p:cNvGrpSpPr/>
          <p:nvPr/>
        </p:nvGrpSpPr>
        <p:grpSpPr>
          <a:xfrm>
            <a:off x="10174766" y="4280170"/>
            <a:ext cx="1612891" cy="2441330"/>
            <a:chOff x="9036629" y="913479"/>
            <a:chExt cx="2095500" cy="3171825"/>
          </a:xfrm>
        </p:grpSpPr>
        <p:pic>
          <p:nvPicPr>
            <p:cNvPr id="15" name="Picture 14" descr="A picture containing toy, doll, indoor, wall&#10;&#10;Description automatically generated">
              <a:extLst>
                <a:ext uri="{FF2B5EF4-FFF2-40B4-BE49-F238E27FC236}">
                  <a16:creationId xmlns:a16="http://schemas.microsoft.com/office/drawing/2014/main" id="{307452B7-0D97-48F7-AC42-A9E10F4A7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036629" y="913479"/>
              <a:ext cx="2095500" cy="3171825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C8EBC8-113C-40F6-BA0B-81000FF1F9C1}"/>
                </a:ext>
              </a:extLst>
            </p:cNvPr>
            <p:cNvSpPr/>
            <p:nvPr/>
          </p:nvSpPr>
          <p:spPr>
            <a:xfrm>
              <a:off x="9469078" y="1388357"/>
              <a:ext cx="1493520" cy="33303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ADCE66E-474C-4FB2-8885-2186B2FC1EF4}"/>
              </a:ext>
            </a:extLst>
          </p:cNvPr>
          <p:cNvSpPr txBox="1"/>
          <p:nvPr/>
        </p:nvSpPr>
        <p:spPr>
          <a:xfrm>
            <a:off x="1059871" y="5205409"/>
            <a:ext cx="3845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dirty="0"/>
              <a:t>Bob</a:t>
            </a:r>
          </a:p>
        </p:txBody>
      </p:sp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A061B0ED-2ABB-4C9B-9EA2-797A8A1D6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17" b="90000" l="9917" r="90000">
                        <a14:foregroundMark x1="65083" y1="17000" x2="56250" y2="9417"/>
                        <a14:foregroundMark x1="56250" y1="9417" x2="27917" y2="12667"/>
                        <a14:foregroundMark x1="42583" y1="89167" x2="32750" y2="89917"/>
                        <a14:foregroundMark x1="9917" y1="23333" x2="14500" y2="31417"/>
                        <a14:foregroundMark x1="85667" y1="74500" x2="85667" y2="74500"/>
                        <a14:foregroundMark x1="86667" y1="74500" x2="83833" y2="73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H="1">
            <a:off x="3745940" y="1201293"/>
            <a:ext cx="3845119" cy="33689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69BC74-E727-4E03-A9C4-9A41BC189D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5403" y="773366"/>
            <a:ext cx="2447239" cy="429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2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0C2D0-D426-4E68-AE3B-CA922B70E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367" y="1554481"/>
            <a:ext cx="9197266" cy="4810808"/>
          </a:xfrm>
        </p:spPr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gh</a:t>
            </a:r>
            <a:r>
              <a:rPr lang="de-DE" dirty="0">
                <a:latin typeface="Consolas" panose="020B0609020204030204" pitchFamily="49" charset="0"/>
              </a:rPr>
              <a:t>-pages</a:t>
            </a:r>
            <a:r>
              <a:rPr lang="de-DE" dirty="0"/>
              <a:t> </a:t>
            </a:r>
            <a:r>
              <a:rPr lang="de-DE" dirty="0" err="1"/>
              <a:t>branch</a:t>
            </a:r>
            <a:endParaRPr lang="de-DE" dirty="0"/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master</a:t>
            </a:r>
            <a:r>
              <a:rPr lang="de-DE" dirty="0"/>
              <a:t> </a:t>
            </a:r>
            <a:r>
              <a:rPr lang="de-DE" dirty="0" err="1"/>
              <a:t>branch</a:t>
            </a:r>
            <a:endParaRPr lang="de-DE" dirty="0"/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master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docs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/>
              <a:t>folder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AT" dirty="0">
                <a:latin typeface="Consolas" panose="020B0609020204030204" pitchFamily="49" charset="0"/>
              </a:rPr>
              <a:t>.</a:t>
            </a:r>
            <a:r>
              <a:rPr lang="de-AT" dirty="0" err="1">
                <a:latin typeface="Consolas" panose="020B0609020204030204" pitchFamily="49" charset="0"/>
              </a:rPr>
              <a:t>nojekyll</a:t>
            </a:r>
            <a:r>
              <a:rPr lang="de-AT" dirty="0">
                <a:latin typeface="Consolas" panose="020B0609020204030204" pitchFamily="49" charset="0"/>
              </a:rPr>
              <a:t> </a:t>
            </a:r>
            <a:r>
              <a:rPr lang="de-DE" dirty="0"/>
              <a:t>File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88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0D7716-3CB6-4062-9104-538B415AF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730" y="2161029"/>
            <a:ext cx="9848539" cy="4708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11FC57-8E1E-4FD6-83FD-4D470AC07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4304"/>
            <a:ext cx="12192000" cy="138171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42CA0D-3484-4DE6-ACE1-FCEA6231E571}"/>
              </a:ext>
            </a:extLst>
          </p:cNvPr>
          <p:cNvCxnSpPr/>
          <p:nvPr/>
        </p:nvCxnSpPr>
        <p:spPr>
          <a:xfrm>
            <a:off x="0" y="1569064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4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6F28F-9A27-4302-AB7A-BEEA3201F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26704"/>
            <a:ext cx="9144000" cy="2387600"/>
          </a:xfrm>
        </p:spPr>
        <p:txBody>
          <a:bodyPr/>
          <a:lstStyle/>
          <a:p>
            <a:r>
              <a:rPr lang="de-DE" dirty="0">
                <a:hlinkClick r:id="rId3"/>
              </a:rPr>
              <a:t>stefnotch.github.io/</a:t>
            </a:r>
            <a:r>
              <a:rPr lang="de-DE" dirty="0" err="1">
                <a:hlinkClick r:id="rId3"/>
              </a:rPr>
              <a:t>shakespeares-cats</a:t>
            </a:r>
            <a:r>
              <a:rPr lang="de-DE" dirty="0">
                <a:hlinkClick r:id="rId3"/>
              </a:rPr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776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1F93-CC96-4137-B453-15B87F7418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Clients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18457-0BA3-4395-99F5-0D004F8B80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Sadly</a:t>
            </a:r>
            <a:r>
              <a:rPr lang="de-DE" dirty="0"/>
              <a:t> not </a:t>
            </a:r>
            <a:r>
              <a:rPr lang="de-DE" dirty="0" err="1"/>
              <a:t>sponsored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243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EEC938F-57D3-42C4-9D4D-6CA923FA8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322486"/>
            <a:ext cx="5294716" cy="221302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94CC0CA-9C79-47FE-99BF-6C4670039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2297255"/>
            <a:ext cx="5294715" cy="22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4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8878-B4F2-4466-8A46-385369CDD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00" y="1041400"/>
            <a:ext cx="9525000" cy="2387600"/>
          </a:xfrm>
        </p:spPr>
        <p:txBody>
          <a:bodyPr/>
          <a:lstStyle/>
          <a:p>
            <a:r>
              <a:rPr lang="de-DE" dirty="0" err="1"/>
              <a:t>GitKraken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SSH!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FD668-1B13-4D39-9141-93CDE4A7B5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See Readme.md</a:t>
            </a:r>
          </a:p>
        </p:txBody>
      </p:sp>
    </p:spTree>
    <p:extLst>
      <p:ext uri="{BB962C8B-B14F-4D97-AF65-F5344CB8AC3E}">
        <p14:creationId xmlns:p14="http://schemas.microsoft.com/office/powerpoint/2010/main" val="36818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2E7E0-5B82-4C63-B9F8-E94B7DCD57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1521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763908C-22BE-4EAE-A8CA-0F206FA9B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51" y="643466"/>
            <a:ext cx="897829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EEDC99C8-3B50-4220-BAD2-E93B2199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144" y="2712074"/>
            <a:ext cx="5427335" cy="1454051"/>
          </a:xfrm>
        </p:spPr>
        <p:txBody>
          <a:bodyPr>
            <a:normAutofit fontScale="90000"/>
          </a:bodyPr>
          <a:lstStyle/>
          <a:p>
            <a:pPr algn="ctr"/>
            <a:r>
              <a:rPr lang="de-AT" dirty="0" err="1"/>
              <a:t>Shakespeare‘s</a:t>
            </a:r>
            <a:r>
              <a:rPr lang="de-DE" dirty="0">
                <a:solidFill>
                  <a:srgbClr val="000000"/>
                </a:solidFill>
              </a:rPr>
              <a:t>Cats</a:t>
            </a:r>
          </a:p>
        </p:txBody>
      </p:sp>
      <p:sp>
        <p:nvSpPr>
          <p:cNvPr id="24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at sitting on the keyboard of a computer&#10;&#10;Description automatically generated">
            <a:extLst>
              <a:ext uri="{FF2B5EF4-FFF2-40B4-BE49-F238E27FC236}">
                <a16:creationId xmlns:a16="http://schemas.microsoft.com/office/drawing/2014/main" id="{3ADF3A95-CBEF-412E-B102-02F495C404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09" r="616" b="-2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19941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B4655B-F6FB-4CA4-9BA9-862812457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612" y="643466"/>
            <a:ext cx="60227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9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B10A68D-2F6D-4AD9-8C15-8756454443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b="61927"/>
          <a:stretch/>
        </p:blipFill>
        <p:spPr>
          <a:xfrm>
            <a:off x="0" y="0"/>
            <a:ext cx="5829805" cy="205128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506C058-27A0-49B7-A70F-7F15AFBF9623}"/>
              </a:ext>
            </a:extLst>
          </p:cNvPr>
          <p:cNvGrpSpPr/>
          <p:nvPr/>
        </p:nvGrpSpPr>
        <p:grpSpPr>
          <a:xfrm>
            <a:off x="7655586" y="2051291"/>
            <a:ext cx="1673322" cy="1673322"/>
            <a:chOff x="-110983" y="2327148"/>
            <a:chExt cx="1905000" cy="1905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7C5DF47-C65E-4A35-AD25-C24D761CC3D0}"/>
                </a:ext>
              </a:extLst>
            </p:cNvPr>
            <p:cNvSpPr/>
            <p:nvPr/>
          </p:nvSpPr>
          <p:spPr>
            <a:xfrm>
              <a:off x="-110983" y="2327148"/>
              <a:ext cx="1905000" cy="1905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6C0C2CC3-E46F-4CB6-A16E-0A5BEA578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514" y="2685644"/>
              <a:ext cx="1188007" cy="118800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B1A7FC-3161-4F55-A4D2-F71253766B03}"/>
              </a:ext>
            </a:extLst>
          </p:cNvPr>
          <p:cNvGrpSpPr/>
          <p:nvPr/>
        </p:nvGrpSpPr>
        <p:grpSpPr>
          <a:xfrm>
            <a:off x="2844368" y="2051291"/>
            <a:ext cx="1673322" cy="1673322"/>
            <a:chOff x="2844368" y="2566540"/>
            <a:chExt cx="1673322" cy="167332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4320D36-25A6-4473-A2E3-C1C0BE96C3BE}"/>
                </a:ext>
              </a:extLst>
            </p:cNvPr>
            <p:cNvSpPr/>
            <p:nvPr/>
          </p:nvSpPr>
          <p:spPr>
            <a:xfrm>
              <a:off x="2844368" y="2566540"/>
              <a:ext cx="1673322" cy="1673322"/>
            </a:xfrm>
            <a:prstGeom prst="ellipse">
              <a:avLst/>
            </a:prstGeom>
            <a:solidFill>
              <a:srgbClr val="62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Graphic 16" descr="Folder">
              <a:extLst>
                <a:ext uri="{FF2B5EF4-FFF2-40B4-BE49-F238E27FC236}">
                  <a16:creationId xmlns:a16="http://schemas.microsoft.com/office/drawing/2014/main" id="{31ACD8F5-8C83-46AF-B8C6-CB7D7B0C2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29359" y="2693306"/>
              <a:ext cx="1303339" cy="1419788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D8BF6C7-082E-40E0-B12E-C067AFB9E9E0}"/>
              </a:ext>
            </a:extLst>
          </p:cNvPr>
          <p:cNvSpPr txBox="1"/>
          <p:nvPr/>
        </p:nvSpPr>
        <p:spPr>
          <a:xfrm>
            <a:off x="2303851" y="3940928"/>
            <a:ext cx="280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latin typeface="Segoe UI" panose="020B0502040204020203" pitchFamily="34" charset="0"/>
                <a:cs typeface="Segoe UI" panose="020B0502040204020203" pitchFamily="34" charset="0"/>
              </a:rPr>
              <a:t>Workspace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ABFF16-F54B-4B7C-8DE8-430F0272BAAB}"/>
              </a:ext>
            </a:extLst>
          </p:cNvPr>
          <p:cNvSpPr txBox="1"/>
          <p:nvPr/>
        </p:nvSpPr>
        <p:spPr>
          <a:xfrm>
            <a:off x="7537396" y="3940928"/>
            <a:ext cx="202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Local</a:t>
            </a:r>
            <a:endParaRPr lang="de-DE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DC7C0D8-460C-4EEB-A49E-41169D47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367" y="381740"/>
            <a:ext cx="9197266" cy="1300070"/>
          </a:xfrm>
        </p:spPr>
        <p:txBody>
          <a:bodyPr/>
          <a:lstStyle/>
          <a:p>
            <a:pPr algn="ctr"/>
            <a:r>
              <a:rPr lang="de-DE" dirty="0"/>
              <a:t>Repository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D23FA3-D997-4819-9A9F-170C31EDC7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38685" b="30442"/>
          <a:stretch/>
        </p:blipFill>
        <p:spPr>
          <a:xfrm>
            <a:off x="6414005" y="5194626"/>
            <a:ext cx="5829805" cy="166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1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86C9A-3F18-44AE-8F12-C102DA159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367" y="599607"/>
            <a:ext cx="9197266" cy="560632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1" dirty="0">
                <a:solidFill>
                  <a:srgbClr val="00B050"/>
                </a:solidFill>
              </a:rPr>
              <a:t>✔</a:t>
            </a:r>
            <a:r>
              <a:rPr lang="en-US" b="1" dirty="0"/>
              <a:t> Fix the 404 error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solidFill>
                  <a:srgbClr val="C00000"/>
                </a:solidFill>
              </a:rPr>
              <a:t>❌ </a:t>
            </a:r>
            <a:r>
              <a:rPr lang="en-US" dirty="0"/>
              <a:t>I fixed the 404 error.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solidFill>
                  <a:srgbClr val="C00000"/>
                </a:solidFill>
              </a:rPr>
              <a:t>❌</a:t>
            </a:r>
            <a:r>
              <a:rPr lang="en-US" dirty="0"/>
              <a:t> Fixing The 404 Error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solidFill>
                  <a:srgbClr val="C00000"/>
                </a:solidFill>
              </a:rPr>
              <a:t>❌</a:t>
            </a:r>
            <a:r>
              <a:rPr lang="en-US" dirty="0"/>
              <a:t> The 404 error has been fixed</a:t>
            </a:r>
          </a:p>
        </p:txBody>
      </p:sp>
    </p:spTree>
    <p:extLst>
      <p:ext uri="{BB962C8B-B14F-4D97-AF65-F5344CB8AC3E}">
        <p14:creationId xmlns:p14="http://schemas.microsoft.com/office/powerpoint/2010/main" val="145798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1734</Words>
  <Application>Microsoft Office PowerPoint</Application>
  <PresentationFormat>Widescreen</PresentationFormat>
  <Paragraphs>357</Paragraphs>
  <Slides>46</Slides>
  <Notes>45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Impact</vt:lpstr>
      <vt:lpstr>Segoe UI</vt:lpstr>
      <vt:lpstr>Symbol</vt:lpstr>
      <vt:lpstr>Office Theme</vt:lpstr>
      <vt:lpstr>Git GitHub GitKraken  A developer‘s journey</vt:lpstr>
      <vt:lpstr>PowerPoint Presentation</vt:lpstr>
      <vt:lpstr>PowerPoint Presentation</vt:lpstr>
      <vt:lpstr>PowerPoint Presentation</vt:lpstr>
      <vt:lpstr>PowerPoint Presentation</vt:lpstr>
      <vt:lpstr>Shakespeare‘sCats</vt:lpstr>
      <vt:lpstr>PowerPoint Presentation</vt:lpstr>
      <vt:lpstr>Repository</vt:lpstr>
      <vt:lpstr>PowerPoint Presentation</vt:lpstr>
      <vt:lpstr>Commit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Teamwork!</vt:lpstr>
      <vt:lpstr>PowerPoint Presentation</vt:lpstr>
      <vt:lpstr>PowerPoint Presentation</vt:lpstr>
      <vt:lpstr>PowerPoint Presentation</vt:lpstr>
      <vt:lpstr>Issues</vt:lpstr>
      <vt:lpstr>PowerPoint Presentation</vt:lpstr>
      <vt:lpstr>PowerPoint Presentation</vt:lpstr>
      <vt:lpstr>Pull Request</vt:lpstr>
      <vt:lpstr>PowerPoint Presentation</vt:lpstr>
      <vt:lpstr>PowerPoint Presentation</vt:lpstr>
      <vt:lpstr>PowerPoint Presentation</vt:lpstr>
      <vt:lpstr>PowerPoint Presentation</vt:lpstr>
      <vt:lpstr>Manually merging</vt:lpstr>
      <vt:lpstr>PowerPoint Presentation</vt:lpstr>
      <vt:lpstr>Stash</vt:lpstr>
      <vt:lpstr>GitHub flow</vt:lpstr>
      <vt:lpstr>PowerPoint Presentation</vt:lpstr>
      <vt:lpstr>Fork</vt:lpstr>
      <vt:lpstr>PowerPoint Presentation</vt:lpstr>
      <vt:lpstr>PowerPoint Presentation</vt:lpstr>
      <vt:lpstr>PowerPoint Presentation</vt:lpstr>
      <vt:lpstr>Rewriting history</vt:lpstr>
      <vt:lpstr>git push --force</vt:lpstr>
      <vt:lpstr>PowerPoint Presentation</vt:lpstr>
      <vt:lpstr>PowerPoint Presentation</vt:lpstr>
      <vt:lpstr>PowerPoint Presentation</vt:lpstr>
      <vt:lpstr>stefnotch.github.io/shakespeares-cats/</vt:lpstr>
      <vt:lpstr>Git Clients</vt:lpstr>
      <vt:lpstr>PowerPoint Presentation</vt:lpstr>
      <vt:lpstr>GitKraken with SSH!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GitHub GitKraken  A developer‘s journey</dc:title>
  <dc:creator>1CHIF Brandmair Stefan 1516</dc:creator>
  <cp:lastModifiedBy>1CHIF Brandmair Stefan 1516</cp:lastModifiedBy>
  <cp:revision>159</cp:revision>
  <dcterms:created xsi:type="dcterms:W3CDTF">2019-12-11T10:24:15Z</dcterms:created>
  <dcterms:modified xsi:type="dcterms:W3CDTF">2019-12-12T08:08:28Z</dcterms:modified>
</cp:coreProperties>
</file>